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9"/>
  </p:notesMasterIdLst>
  <p:sldIdLst>
    <p:sldId id="256" r:id="rId2"/>
    <p:sldId id="297" r:id="rId3"/>
    <p:sldId id="298" r:id="rId4"/>
    <p:sldId id="343" r:id="rId5"/>
    <p:sldId id="313" r:id="rId6"/>
    <p:sldId id="376" r:id="rId7"/>
    <p:sldId id="385" r:id="rId8"/>
    <p:sldId id="387" r:id="rId9"/>
    <p:sldId id="407" r:id="rId10"/>
    <p:sldId id="408" r:id="rId11"/>
    <p:sldId id="410" r:id="rId12"/>
    <p:sldId id="411" r:id="rId13"/>
    <p:sldId id="412" r:id="rId14"/>
    <p:sldId id="394" r:id="rId15"/>
    <p:sldId id="395" r:id="rId16"/>
    <p:sldId id="393" r:id="rId17"/>
    <p:sldId id="330" r:id="rId18"/>
    <p:sldId id="368" r:id="rId19"/>
    <p:sldId id="364" r:id="rId20"/>
    <p:sldId id="365" r:id="rId21"/>
    <p:sldId id="366" r:id="rId22"/>
    <p:sldId id="367" r:id="rId23"/>
    <p:sldId id="413" r:id="rId24"/>
    <p:sldId id="334" r:id="rId25"/>
    <p:sldId id="372" r:id="rId26"/>
    <p:sldId id="374" r:id="rId27"/>
    <p:sldId id="33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82" d="100"/>
          <a:sy n="82" d="100"/>
        </p:scale>
        <p:origin x="682" y="72"/>
      </p:cViewPr>
      <p:guideLst/>
    </p:cSldViewPr>
  </p:slideViewPr>
  <p:notesTextViewPr>
    <p:cViewPr>
      <p:scale>
        <a:sx n="1" d="1"/>
        <a:sy n="1" d="1"/>
      </p:scale>
      <p:origin x="0" y="0"/>
    </p:cViewPr>
  </p:notesTextViewPr>
  <p:sorterViewPr>
    <p:cViewPr>
      <p:scale>
        <a:sx n="70" d="100"/>
        <a:sy n="70" d="100"/>
      </p:scale>
      <p:origin x="0" y="-77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22D01-EFD7-48D7-AE45-BADCD7119D30}"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02CF6-95EC-46E1-AB55-30679AB80BE2}" type="slidenum">
              <a:rPr lang="en-US" smtClean="0"/>
              <a:t>‹#›</a:t>
            </a:fld>
            <a:endParaRPr lang="en-US"/>
          </a:p>
        </p:txBody>
      </p:sp>
    </p:spTree>
    <p:extLst>
      <p:ext uri="{BB962C8B-B14F-4D97-AF65-F5344CB8AC3E}">
        <p14:creationId xmlns:p14="http://schemas.microsoft.com/office/powerpoint/2010/main" val="177026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E8D7-9B1E-4DD0-9116-C4FB82E0D09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a:extLst>
              <a:ext uri="{FF2B5EF4-FFF2-40B4-BE49-F238E27FC236}">
                <a16:creationId xmlns:a16="http://schemas.microsoft.com/office/drawing/2014/main" id="{35C5B04A-B074-4613-9EC0-0475894681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a:extLst>
              <a:ext uri="{FF2B5EF4-FFF2-40B4-BE49-F238E27FC236}">
                <a16:creationId xmlns:a16="http://schemas.microsoft.com/office/drawing/2014/main" id="{18A04F93-A123-4C7A-8975-1E69212B32B1}"/>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FBF6537E-F404-488D-A568-246B109B4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FDA05-BF65-4EF2-BF82-D8302740CBEA}"/>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26709944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64651-C1CB-4E16-BBB7-0A73D9FEEB6D}"/>
              </a:ext>
            </a:extLst>
          </p:cNvPr>
          <p:cNvSpPr>
            <a:spLocks noGrp="1"/>
          </p:cNvSpPr>
          <p:nvPr>
            <p:ph type="title"/>
          </p:nvPr>
        </p:nvSpPr>
        <p:spPr/>
        <p:txBody>
          <a:bodyPr/>
          <a:lstStyle/>
          <a:p>
            <a:r>
              <a:rPr lang="ru-RU"/>
              <a:t>Образец заголовка</a:t>
            </a:r>
            <a:endParaRPr lang="en-US"/>
          </a:p>
        </p:txBody>
      </p:sp>
      <p:sp>
        <p:nvSpPr>
          <p:cNvPr id="3" name="Vertical Text Placeholder 2">
            <a:extLst>
              <a:ext uri="{FF2B5EF4-FFF2-40B4-BE49-F238E27FC236}">
                <a16:creationId xmlns:a16="http://schemas.microsoft.com/office/drawing/2014/main" id="{3786AF8C-B1F3-4EF2-ACA7-C6B31EFAC9E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26557B2F-7AE5-4B4F-A3FE-A6952CEE8907}"/>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15A5F183-3000-4D58-8CFD-1B5ADD27D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403F7-C530-4E9C-A1A4-4F52DA8ED5A5}"/>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41458084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634074-EC15-4EA9-9703-BCAAA753854C}"/>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a:extLst>
              <a:ext uri="{FF2B5EF4-FFF2-40B4-BE49-F238E27FC236}">
                <a16:creationId xmlns:a16="http://schemas.microsoft.com/office/drawing/2014/main" id="{E4B017DB-1F9E-4A26-81B3-610E7528306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48F1C777-BF51-43BF-8028-5FD6E766456D}"/>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63AD4FA9-FFAE-43C1-839C-B0AED0DDF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E8727-C359-4A22-B13D-8D7292F0B4A6}"/>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148605309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EBEC-6E64-4A54-B748-D4DEFAF9EAFD}"/>
              </a:ext>
            </a:extLst>
          </p:cNvPr>
          <p:cNvSpPr>
            <a:spLocks noGrp="1"/>
          </p:cNvSpPr>
          <p:nvPr>
            <p:ph type="title"/>
          </p:nvPr>
        </p:nvSpPr>
        <p:spPr/>
        <p:txBody>
          <a:bodyPr/>
          <a:lstStyle/>
          <a:p>
            <a:r>
              <a:rPr lang="ru-RU"/>
              <a:t>Образец заголовка</a:t>
            </a:r>
            <a:endParaRPr lang="en-US"/>
          </a:p>
        </p:txBody>
      </p:sp>
      <p:sp>
        <p:nvSpPr>
          <p:cNvPr id="3" name="Content Placeholder 2">
            <a:extLst>
              <a:ext uri="{FF2B5EF4-FFF2-40B4-BE49-F238E27FC236}">
                <a16:creationId xmlns:a16="http://schemas.microsoft.com/office/drawing/2014/main" id="{4ACE2D49-868B-489E-A363-E3A36283337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F7AA0348-B130-47CF-BA77-452ADAD1D5B7}"/>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E4B0ACB0-7D9C-4DA3-B060-4601F0333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A36C7-0123-42FE-8EED-C1C737DFFF15}"/>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834919111"/>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9F848-AA92-4A96-9AF0-CAAE43B9CEB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a:extLst>
              <a:ext uri="{FF2B5EF4-FFF2-40B4-BE49-F238E27FC236}">
                <a16:creationId xmlns:a16="http://schemas.microsoft.com/office/drawing/2014/main" id="{3A74740D-609D-4465-9E4B-9BF346BE0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a16="http://schemas.microsoft.com/office/drawing/2014/main" id="{2D9D15B5-4B99-4771-A51E-FDC711BF1E2A}"/>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093645EE-FD8E-46B1-9A08-C1301768B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FEF42-0D9A-45B4-83CD-1B7B316DC2A6}"/>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8086697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6B99-D4DA-400E-9D2E-B0112CDE4357}"/>
              </a:ext>
            </a:extLst>
          </p:cNvPr>
          <p:cNvSpPr>
            <a:spLocks noGrp="1"/>
          </p:cNvSpPr>
          <p:nvPr>
            <p:ph type="title"/>
          </p:nvPr>
        </p:nvSpPr>
        <p:spPr/>
        <p:txBody>
          <a:bodyPr/>
          <a:lstStyle/>
          <a:p>
            <a:r>
              <a:rPr lang="ru-RU"/>
              <a:t>Образец заголовка</a:t>
            </a:r>
            <a:endParaRPr lang="en-US"/>
          </a:p>
        </p:txBody>
      </p:sp>
      <p:sp>
        <p:nvSpPr>
          <p:cNvPr id="3" name="Content Placeholder 2">
            <a:extLst>
              <a:ext uri="{FF2B5EF4-FFF2-40B4-BE49-F238E27FC236}">
                <a16:creationId xmlns:a16="http://schemas.microsoft.com/office/drawing/2014/main" id="{4ADEB717-2BB5-4B9B-8911-6472A4DF9C9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a:extLst>
              <a:ext uri="{FF2B5EF4-FFF2-40B4-BE49-F238E27FC236}">
                <a16:creationId xmlns:a16="http://schemas.microsoft.com/office/drawing/2014/main" id="{CAB01E33-3CCC-4927-A72E-EECF6D8F48E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a:extLst>
              <a:ext uri="{FF2B5EF4-FFF2-40B4-BE49-F238E27FC236}">
                <a16:creationId xmlns:a16="http://schemas.microsoft.com/office/drawing/2014/main" id="{8F13A709-0B06-46D0-9441-18A06D8E9B66}"/>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6" name="Footer Placeholder 5">
            <a:extLst>
              <a:ext uri="{FF2B5EF4-FFF2-40B4-BE49-F238E27FC236}">
                <a16:creationId xmlns:a16="http://schemas.microsoft.com/office/drawing/2014/main" id="{4BC3FDC0-3A09-40FA-BB74-56B2E7D3A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2AC6D-7B8C-4A37-ABEA-7D81318E595B}"/>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6186188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B3BA-8DF4-4824-99AB-6D9E2C51FE79}"/>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a:extLst>
              <a:ext uri="{FF2B5EF4-FFF2-40B4-BE49-F238E27FC236}">
                <a16:creationId xmlns:a16="http://schemas.microsoft.com/office/drawing/2014/main" id="{81A5D4BB-1674-4AD7-98AA-AB39546A80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a:extLst>
              <a:ext uri="{FF2B5EF4-FFF2-40B4-BE49-F238E27FC236}">
                <a16:creationId xmlns:a16="http://schemas.microsoft.com/office/drawing/2014/main" id="{36C44008-A66A-48F1-8CDF-C86DE92F546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a:extLst>
              <a:ext uri="{FF2B5EF4-FFF2-40B4-BE49-F238E27FC236}">
                <a16:creationId xmlns:a16="http://schemas.microsoft.com/office/drawing/2014/main" id="{8D1035D7-0207-453D-9209-B3B53898F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a:extLst>
              <a:ext uri="{FF2B5EF4-FFF2-40B4-BE49-F238E27FC236}">
                <a16:creationId xmlns:a16="http://schemas.microsoft.com/office/drawing/2014/main" id="{1EB9EA17-8855-446B-ABE2-7D49F8A9960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a:extLst>
              <a:ext uri="{FF2B5EF4-FFF2-40B4-BE49-F238E27FC236}">
                <a16:creationId xmlns:a16="http://schemas.microsoft.com/office/drawing/2014/main" id="{931AEFD9-8D3F-4607-9207-9772110BEA5D}"/>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8" name="Footer Placeholder 7">
            <a:extLst>
              <a:ext uri="{FF2B5EF4-FFF2-40B4-BE49-F238E27FC236}">
                <a16:creationId xmlns:a16="http://schemas.microsoft.com/office/drawing/2014/main" id="{3815BAA5-5B97-4E18-A13E-490C055CD4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A2E43E-0424-49B1-AA41-36BFF0A2EBE8}"/>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134820578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1C759-B787-4C11-8140-B5EFEAB93844}"/>
              </a:ext>
            </a:extLst>
          </p:cNvPr>
          <p:cNvSpPr>
            <a:spLocks noGrp="1"/>
          </p:cNvSpPr>
          <p:nvPr>
            <p:ph type="title"/>
          </p:nvPr>
        </p:nvSpPr>
        <p:spPr/>
        <p:txBody>
          <a:bodyPr/>
          <a:lstStyle/>
          <a:p>
            <a:r>
              <a:rPr lang="ru-RU"/>
              <a:t>Образец заголовка</a:t>
            </a:r>
            <a:endParaRPr lang="en-US"/>
          </a:p>
        </p:txBody>
      </p:sp>
      <p:sp>
        <p:nvSpPr>
          <p:cNvPr id="3" name="Date Placeholder 2">
            <a:extLst>
              <a:ext uri="{FF2B5EF4-FFF2-40B4-BE49-F238E27FC236}">
                <a16:creationId xmlns:a16="http://schemas.microsoft.com/office/drawing/2014/main" id="{066A9F7A-D8DB-4FC3-9EFA-EC461EB9BF1C}"/>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4" name="Footer Placeholder 3">
            <a:extLst>
              <a:ext uri="{FF2B5EF4-FFF2-40B4-BE49-F238E27FC236}">
                <a16:creationId xmlns:a16="http://schemas.microsoft.com/office/drawing/2014/main" id="{605E6D70-C501-4148-A2DF-5B7ADA83ED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8254D9-FFCA-46E7-9B20-AF45BEC2A9A7}"/>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19828946"/>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0116A-1367-452C-8F37-F33ECD02C4BB}"/>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3" name="Footer Placeholder 2">
            <a:extLst>
              <a:ext uri="{FF2B5EF4-FFF2-40B4-BE49-F238E27FC236}">
                <a16:creationId xmlns:a16="http://schemas.microsoft.com/office/drawing/2014/main" id="{FF17B05F-0BCC-4269-B547-C4F01E8BDC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0A22F8-9A4A-43BC-A289-815CBAE352F3}"/>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644369683"/>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BBD4-6539-4D37-A2F6-108899EB38C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a:extLst>
              <a:ext uri="{FF2B5EF4-FFF2-40B4-BE49-F238E27FC236}">
                <a16:creationId xmlns:a16="http://schemas.microsoft.com/office/drawing/2014/main" id="{B6565BEE-C68D-4987-81F1-8E2326260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a:extLst>
              <a:ext uri="{FF2B5EF4-FFF2-40B4-BE49-F238E27FC236}">
                <a16:creationId xmlns:a16="http://schemas.microsoft.com/office/drawing/2014/main" id="{0996E826-6368-4CC5-BED5-DF9406884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a:extLst>
              <a:ext uri="{FF2B5EF4-FFF2-40B4-BE49-F238E27FC236}">
                <a16:creationId xmlns:a16="http://schemas.microsoft.com/office/drawing/2014/main" id="{326841E7-0A00-4613-A433-6CEE69F5DA9B}"/>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6" name="Footer Placeholder 5">
            <a:extLst>
              <a:ext uri="{FF2B5EF4-FFF2-40B4-BE49-F238E27FC236}">
                <a16:creationId xmlns:a16="http://schemas.microsoft.com/office/drawing/2014/main" id="{E7CEEC40-3222-4C43-9C7D-0D39D90AF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1CB73-D126-4812-9E9B-60C7E3B9800B}"/>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33061989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AC32-19D4-4530-8DD1-D9AA0A30B5A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a:extLst>
              <a:ext uri="{FF2B5EF4-FFF2-40B4-BE49-F238E27FC236}">
                <a16:creationId xmlns:a16="http://schemas.microsoft.com/office/drawing/2014/main" id="{16E666CC-6443-4B5A-88A5-521696FF4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a:extLst>
              <a:ext uri="{FF2B5EF4-FFF2-40B4-BE49-F238E27FC236}">
                <a16:creationId xmlns:a16="http://schemas.microsoft.com/office/drawing/2014/main" id="{8645683C-D723-4737-BB78-515783115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a:extLst>
              <a:ext uri="{FF2B5EF4-FFF2-40B4-BE49-F238E27FC236}">
                <a16:creationId xmlns:a16="http://schemas.microsoft.com/office/drawing/2014/main" id="{3189061A-069F-40A4-89A0-261E043A8BFA}"/>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6" name="Footer Placeholder 5">
            <a:extLst>
              <a:ext uri="{FF2B5EF4-FFF2-40B4-BE49-F238E27FC236}">
                <a16:creationId xmlns:a16="http://schemas.microsoft.com/office/drawing/2014/main" id="{3AFD80CC-8819-4800-AD60-1D37B2784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2ACF8-28EC-4ADF-8E81-AD6C79AFAB58}"/>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039122306"/>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020957-46F8-4E2A-936D-53ECA23AD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a:extLst>
              <a:ext uri="{FF2B5EF4-FFF2-40B4-BE49-F238E27FC236}">
                <a16:creationId xmlns:a16="http://schemas.microsoft.com/office/drawing/2014/main" id="{365132AB-EF5B-499D-9A76-D1A3331FC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1964250C-AD6B-4F6D-9A3C-1445DF2E48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0CF0CAB8-A276-46E1-9EBF-938DD4DA9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1E3406-230F-47DC-A38B-869511A97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BCE36-B45A-44C2-8043-F80B7E387010}" type="slidenum">
              <a:rPr lang="en-US" smtClean="0"/>
              <a:t>‹#›</a:t>
            </a:fld>
            <a:endParaRPr lang="en-US"/>
          </a:p>
        </p:txBody>
      </p:sp>
    </p:spTree>
    <p:extLst>
      <p:ext uri="{BB962C8B-B14F-4D97-AF65-F5344CB8AC3E}">
        <p14:creationId xmlns:p14="http://schemas.microsoft.com/office/powerpoint/2010/main" val="36244589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A20052-71A9-9757-D674-6A0CBDD93880}"/>
              </a:ext>
            </a:extLst>
          </p:cNvPr>
          <p:cNvSpPr>
            <a:spLocks noGrp="1"/>
          </p:cNvSpPr>
          <p:nvPr>
            <p:ph type="ctrTitle"/>
          </p:nvPr>
        </p:nvSpPr>
        <p:spPr/>
        <p:txBody>
          <a:bodyPr>
            <a:normAutofit fontScale="90000"/>
          </a:bodyPr>
          <a:lstStyle/>
          <a:p>
            <a:r>
              <a:rPr lang="en-US" dirty="0"/>
              <a:t>Batteries and their varieties based on high-energy electrochemical systems</a:t>
            </a:r>
          </a:p>
        </p:txBody>
      </p:sp>
      <p:sp>
        <p:nvSpPr>
          <p:cNvPr id="3" name="Подзаголовок 2">
            <a:extLst>
              <a:ext uri="{FF2B5EF4-FFF2-40B4-BE49-F238E27FC236}">
                <a16:creationId xmlns:a16="http://schemas.microsoft.com/office/drawing/2014/main" id="{E193E751-2900-DE13-F283-32D7DFD1B8FC}"/>
              </a:ext>
            </a:extLst>
          </p:cNvPr>
          <p:cNvSpPr>
            <a:spLocks noGrp="1"/>
          </p:cNvSpPr>
          <p:nvPr>
            <p:ph type="subTitle" idx="1"/>
          </p:nvPr>
        </p:nvSpPr>
        <p:spPr/>
        <p:txBody>
          <a:bodyPr/>
          <a:lstStyle/>
          <a:p>
            <a:r>
              <a:rPr lang="en-US" dirty="0"/>
              <a:t>Fyodor </a:t>
            </a:r>
            <a:r>
              <a:rPr lang="en-US" dirty="0" err="1"/>
              <a:t>Malchik</a:t>
            </a:r>
            <a:endParaRPr lang="en-US" dirty="0"/>
          </a:p>
        </p:txBody>
      </p:sp>
      <p:sp>
        <p:nvSpPr>
          <p:cNvPr id="4" name="Нижний колонтитул 3">
            <a:extLst>
              <a:ext uri="{FF2B5EF4-FFF2-40B4-BE49-F238E27FC236}">
                <a16:creationId xmlns:a16="http://schemas.microsoft.com/office/drawing/2014/main" id="{992B47CD-3F39-0639-6B21-275F3D8EFC4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42978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10</a:t>
            </a:fld>
            <a:endParaRPr lang="en-US"/>
          </a:p>
        </p:txBody>
      </p:sp>
      <p:sp>
        <p:nvSpPr>
          <p:cNvPr id="95237" name="Rectangle 5"/>
          <p:cNvSpPr>
            <a:spLocks noChangeArrowheads="1"/>
          </p:cNvSpPr>
          <p:nvPr/>
        </p:nvSpPr>
        <p:spPr bwMode="auto">
          <a:xfrm>
            <a:off x="1981200" y="381001"/>
            <a:ext cx="8077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400" dirty="0">
                <a:latin typeface="Times New Roman" pitchFamily="18" charset="0"/>
                <a:ea typeface="Times New Roman" pitchFamily="18" charset="0"/>
                <a:cs typeface="Times New Roman" pitchFamily="18" charset="0"/>
              </a:rPr>
              <a:t>The electrode potentials of calomel electrode of different concentrations at 25</a:t>
            </a:r>
            <a:r>
              <a:rPr lang="en-US" sz="2400" baseline="30000" dirty="0">
                <a:latin typeface="Times New Roman" pitchFamily="18" charset="0"/>
                <a:ea typeface="Times New Roman" pitchFamily="18" charset="0"/>
                <a:cs typeface="Times New Roman" pitchFamily="18" charset="0"/>
              </a:rPr>
              <a:t>0</a:t>
            </a:r>
            <a:r>
              <a:rPr lang="en-US" sz="2400" dirty="0">
                <a:latin typeface="Times New Roman" pitchFamily="18" charset="0"/>
                <a:ea typeface="Times New Roman" pitchFamily="18" charset="0"/>
                <a:cs typeface="Times New Roman" pitchFamily="18" charset="0"/>
              </a:rPr>
              <a:t>c are</a:t>
            </a:r>
            <a:endParaRPr lang="en-US" sz="2400" dirty="0">
              <a:latin typeface="Times New Roman" pitchFamily="18" charset="0"/>
              <a:cs typeface="Times New Roman" pitchFamily="18" charset="0"/>
            </a:endParaRPr>
          </a:p>
          <a:p>
            <a:pPr algn="just" eaLnBrk="0" hangingPunct="0"/>
            <a:r>
              <a:rPr lang="en-US" sz="2400" dirty="0">
                <a:latin typeface="Times New Roman" pitchFamily="18" charset="0"/>
                <a:ea typeface="Times New Roman" pitchFamily="18" charset="0"/>
                <a:cs typeface="Times New Roman" pitchFamily="18" charset="0"/>
              </a:rPr>
              <a:t>          0.1   M  </a:t>
            </a:r>
            <a:r>
              <a:rPr lang="en-US" sz="2400" dirty="0" err="1">
                <a:latin typeface="Times New Roman" pitchFamily="18" charset="0"/>
                <a:ea typeface="Times New Roman" pitchFamily="18" charset="0"/>
                <a:cs typeface="Times New Roman" pitchFamily="18" charset="0"/>
              </a:rPr>
              <a:t>KCl</a:t>
            </a:r>
            <a:r>
              <a:rPr lang="en-US" sz="2400" dirty="0">
                <a:latin typeface="Times New Roman" pitchFamily="18" charset="0"/>
                <a:ea typeface="Times New Roman" pitchFamily="18" charset="0"/>
                <a:cs typeface="Times New Roman" pitchFamily="18" charset="0"/>
              </a:rPr>
              <a:t>/ Hg</a:t>
            </a:r>
            <a:r>
              <a:rPr lang="en-US" sz="2400" baseline="-30000" dirty="0">
                <a:latin typeface="Times New Roman" pitchFamily="18" charset="0"/>
                <a:ea typeface="Times New Roman" pitchFamily="18" charset="0"/>
                <a:cs typeface="Times New Roman" pitchFamily="18" charset="0"/>
              </a:rPr>
              <a:t>2</a:t>
            </a:r>
            <a:r>
              <a:rPr lang="en-US" sz="2400" dirty="0">
                <a:latin typeface="Times New Roman" pitchFamily="18" charset="0"/>
                <a:ea typeface="Times New Roman" pitchFamily="18" charset="0"/>
                <a:cs typeface="Times New Roman" pitchFamily="18" charset="0"/>
              </a:rPr>
              <a:t>cl</a:t>
            </a:r>
            <a:r>
              <a:rPr lang="en-US" sz="2400" baseline="-30000" dirty="0">
                <a:latin typeface="Times New Roman" pitchFamily="18" charset="0"/>
                <a:ea typeface="Times New Roman" pitchFamily="18" charset="0"/>
                <a:cs typeface="Times New Roman" pitchFamily="18" charset="0"/>
              </a:rPr>
              <a:t>2 </a:t>
            </a:r>
            <a:r>
              <a:rPr lang="en-US" sz="2400" dirty="0">
                <a:latin typeface="Times New Roman" pitchFamily="18" charset="0"/>
                <a:ea typeface="Times New Roman" pitchFamily="18" charset="0"/>
                <a:cs typeface="Times New Roman" pitchFamily="18" charset="0"/>
              </a:rPr>
              <a:t>(s) / </a:t>
            </a:r>
            <a:r>
              <a:rPr lang="en-US" sz="2400" dirty="0" err="1">
                <a:latin typeface="Times New Roman" pitchFamily="18" charset="0"/>
                <a:ea typeface="Times New Roman" pitchFamily="18" charset="0"/>
                <a:cs typeface="Times New Roman" pitchFamily="18" charset="0"/>
              </a:rPr>
              <a:t>Hg,pt</a:t>
            </a:r>
            <a:r>
              <a:rPr lang="en-US" sz="2400" dirty="0">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sym typeface="Wingdings" pitchFamily="2" charset="2"/>
              </a:rPr>
              <a:t></a:t>
            </a:r>
            <a:r>
              <a:rPr lang="en-US" sz="2400" dirty="0">
                <a:latin typeface="Times New Roman" pitchFamily="18" charset="0"/>
                <a:ea typeface="Times New Roman" pitchFamily="18" charset="0"/>
                <a:cs typeface="Times New Roman" pitchFamily="18" charset="0"/>
              </a:rPr>
              <a:t> 0.33v</a:t>
            </a:r>
            <a:endParaRPr lang="en-US" sz="2400" dirty="0">
              <a:latin typeface="Times New Roman" pitchFamily="18" charset="0"/>
              <a:cs typeface="Times New Roman" pitchFamily="18" charset="0"/>
            </a:endParaRPr>
          </a:p>
        </p:txBody>
      </p:sp>
      <p:sp>
        <p:nvSpPr>
          <p:cNvPr id="95238" name="Rectangle 6"/>
          <p:cNvSpPr>
            <a:spLocks noChangeArrowheads="1"/>
          </p:cNvSpPr>
          <p:nvPr/>
        </p:nvSpPr>
        <p:spPr bwMode="auto">
          <a:xfrm>
            <a:off x="2133600" y="1905001"/>
            <a:ext cx="396294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400" dirty="0">
                <a:latin typeface="Times New Roman" pitchFamily="18" charset="0"/>
                <a:ea typeface="Times New Roman" pitchFamily="18" charset="0"/>
                <a:cs typeface="Times New Roman" pitchFamily="18" charset="0"/>
              </a:rPr>
              <a:t>1M   </a:t>
            </a:r>
            <a:r>
              <a:rPr lang="en-US" sz="2400" dirty="0" err="1">
                <a:latin typeface="Times New Roman" pitchFamily="18" charset="0"/>
                <a:ea typeface="Times New Roman" pitchFamily="18" charset="0"/>
                <a:cs typeface="Times New Roman" pitchFamily="18" charset="0"/>
              </a:rPr>
              <a:t>KCl</a:t>
            </a:r>
            <a:r>
              <a:rPr lang="en-US" sz="2400" dirty="0">
                <a:latin typeface="Times New Roman" pitchFamily="18" charset="0"/>
                <a:ea typeface="Times New Roman" pitchFamily="18" charset="0"/>
                <a:cs typeface="Times New Roman" pitchFamily="18" charset="0"/>
              </a:rPr>
              <a:t>  / H g</a:t>
            </a:r>
            <a:r>
              <a:rPr lang="en-US" sz="2400" baseline="-30000" dirty="0">
                <a:latin typeface="Times New Roman" pitchFamily="18" charset="0"/>
                <a:ea typeface="Times New Roman" pitchFamily="18" charset="0"/>
                <a:cs typeface="Times New Roman" pitchFamily="18" charset="0"/>
              </a:rPr>
              <a:t>2</a:t>
            </a:r>
            <a:r>
              <a:rPr lang="en-US" sz="2400" dirty="0">
                <a:latin typeface="Times New Roman" pitchFamily="18" charset="0"/>
                <a:ea typeface="Times New Roman" pitchFamily="18" charset="0"/>
                <a:cs typeface="Times New Roman" pitchFamily="18" charset="0"/>
              </a:rPr>
              <a:t>cl</a:t>
            </a:r>
            <a:r>
              <a:rPr lang="en-US" sz="2400" baseline="-30000" dirty="0">
                <a:latin typeface="Times New Roman" pitchFamily="18" charset="0"/>
                <a:ea typeface="Times New Roman" pitchFamily="18" charset="0"/>
                <a:cs typeface="Times New Roman" pitchFamily="18" charset="0"/>
              </a:rPr>
              <a:t>2</a:t>
            </a:r>
            <a:r>
              <a:rPr lang="en-US" sz="2400" dirty="0">
                <a:latin typeface="Times New Roman" pitchFamily="18" charset="0"/>
                <a:ea typeface="Times New Roman" pitchFamily="18" charset="0"/>
                <a:cs typeface="Times New Roman" pitchFamily="18" charset="0"/>
              </a:rPr>
              <a:t> (s) / </a:t>
            </a:r>
            <a:r>
              <a:rPr lang="en-US" sz="2400" dirty="0" err="1">
                <a:latin typeface="Times New Roman" pitchFamily="18" charset="0"/>
                <a:ea typeface="Times New Roman" pitchFamily="18" charset="0"/>
                <a:cs typeface="Times New Roman" pitchFamily="18" charset="0"/>
              </a:rPr>
              <a:t>Hg,pt</a:t>
            </a:r>
            <a:r>
              <a:rPr lang="en-US" sz="2400" dirty="0">
                <a:latin typeface="Times New Roman" pitchFamily="18" charset="0"/>
                <a:ea typeface="Times New Roman" pitchFamily="18" charset="0"/>
                <a:cs typeface="Times New Roman" pitchFamily="18" charset="0"/>
              </a:rPr>
              <a:t> </a:t>
            </a:r>
            <a:endParaRPr lang="en-US" sz="2400" dirty="0">
              <a:latin typeface="Arial" pitchFamily="34" charset="0"/>
              <a:cs typeface="Arial" pitchFamily="34" charset="0"/>
            </a:endParaRPr>
          </a:p>
        </p:txBody>
      </p:sp>
      <p:sp>
        <p:nvSpPr>
          <p:cNvPr id="95239" name="Rectangle 7"/>
          <p:cNvSpPr>
            <a:spLocks noChangeArrowheads="1"/>
          </p:cNvSpPr>
          <p:nvPr/>
        </p:nvSpPr>
        <p:spPr bwMode="auto">
          <a:xfrm>
            <a:off x="1752601" y="2362201"/>
            <a:ext cx="498085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dirty="0">
                <a:latin typeface="Times New Roman" pitchFamily="18" charset="0"/>
                <a:ea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eaLnBrk="0" fontAlgn="base" hangingPunct="0">
              <a:spcBef>
                <a:spcPct val="0"/>
              </a:spcBef>
              <a:spcAft>
                <a:spcPct val="0"/>
              </a:spcAft>
            </a:pPr>
            <a:r>
              <a:rPr lang="en-US" sz="1200" dirty="0">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rPr>
              <a:t>Saturated </a:t>
            </a:r>
            <a:r>
              <a:rPr lang="en-US" sz="2400" dirty="0" err="1">
                <a:latin typeface="Times New Roman" pitchFamily="18" charset="0"/>
                <a:ea typeface="Times New Roman" pitchFamily="18" charset="0"/>
                <a:cs typeface="Times New Roman" pitchFamily="18" charset="0"/>
              </a:rPr>
              <a:t>kcl</a:t>
            </a:r>
            <a:r>
              <a:rPr lang="en-US" sz="2400" dirty="0">
                <a:latin typeface="Times New Roman" pitchFamily="18" charset="0"/>
                <a:ea typeface="Times New Roman" pitchFamily="18" charset="0"/>
                <a:cs typeface="Times New Roman" pitchFamily="18" charset="0"/>
              </a:rPr>
              <a:t> /Hg</a:t>
            </a:r>
            <a:r>
              <a:rPr lang="en-US" sz="2400" baseline="-30000" dirty="0">
                <a:latin typeface="Times New Roman" pitchFamily="18" charset="0"/>
                <a:ea typeface="Times New Roman" pitchFamily="18" charset="0"/>
                <a:cs typeface="Times New Roman" pitchFamily="18" charset="0"/>
              </a:rPr>
              <a:t>2</a:t>
            </a:r>
            <a:r>
              <a:rPr lang="en-US" sz="2400" dirty="0">
                <a:latin typeface="Times New Roman" pitchFamily="18" charset="0"/>
                <a:ea typeface="Times New Roman" pitchFamily="18" charset="0"/>
                <a:cs typeface="Times New Roman" pitchFamily="18" charset="0"/>
              </a:rPr>
              <a:t> cl</a:t>
            </a:r>
            <a:r>
              <a:rPr lang="en-US" sz="2400" baseline="-30000" dirty="0">
                <a:latin typeface="Times New Roman" pitchFamily="18" charset="0"/>
                <a:ea typeface="Times New Roman" pitchFamily="18" charset="0"/>
                <a:cs typeface="Times New Roman" pitchFamily="18" charset="0"/>
              </a:rPr>
              <a:t>2</a:t>
            </a:r>
            <a:r>
              <a:rPr lang="en-US" sz="2400" dirty="0">
                <a:latin typeface="Times New Roman" pitchFamily="18" charset="0"/>
                <a:ea typeface="Times New Roman" pitchFamily="18" charset="0"/>
                <a:cs typeface="Times New Roman" pitchFamily="18" charset="0"/>
              </a:rPr>
              <a:t> (s) /Hg, pt  </a:t>
            </a:r>
            <a:endParaRPr lang="en-US" sz="2400" dirty="0">
              <a:latin typeface="Arial" pitchFamily="34" charset="0"/>
              <a:cs typeface="Arial" pitchFamily="34" charset="0"/>
            </a:endParaRPr>
          </a:p>
        </p:txBody>
      </p:sp>
      <p:sp>
        <p:nvSpPr>
          <p:cNvPr id="95240" name="Rectangle 8"/>
          <p:cNvSpPr>
            <a:spLocks noChangeArrowheads="1"/>
          </p:cNvSpPr>
          <p:nvPr/>
        </p:nvSpPr>
        <p:spPr bwMode="auto">
          <a:xfrm>
            <a:off x="2133600" y="3200400"/>
            <a:ext cx="649832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US" sz="2400" dirty="0">
              <a:latin typeface="Times New Roman" pitchFamily="18" charset="0"/>
              <a:ea typeface="Times New Roman" pitchFamily="18" charset="0"/>
              <a:cs typeface="Times New Roman" pitchFamily="18" charset="0"/>
            </a:endParaRPr>
          </a:p>
          <a:p>
            <a:pPr algn="just" fontAlgn="base">
              <a:spcBef>
                <a:spcPct val="0"/>
              </a:spcBef>
              <a:spcAft>
                <a:spcPct val="0"/>
              </a:spcAft>
            </a:pPr>
            <a:r>
              <a:rPr lang="en-US" sz="2400" dirty="0">
                <a:latin typeface="Times New Roman" pitchFamily="18" charset="0"/>
                <a:ea typeface="Times New Roman" pitchFamily="18" charset="0"/>
                <a:cs typeface="Times New Roman" pitchFamily="18" charset="0"/>
              </a:rPr>
              <a:t>The corresponding electrode reaction is </a:t>
            </a:r>
            <a:endParaRPr lang="en-US" sz="2400" dirty="0">
              <a:latin typeface="Times New Roman" pitchFamily="18" charset="0"/>
              <a:cs typeface="Times New Roman" pitchFamily="18" charset="0"/>
            </a:endParaRPr>
          </a:p>
          <a:p>
            <a:pPr algn="just" eaLnBrk="0" fontAlgn="base" hangingPunct="0">
              <a:spcBef>
                <a:spcPct val="0"/>
              </a:spcBef>
              <a:spcAft>
                <a:spcPct val="0"/>
              </a:spcAft>
            </a:pPr>
            <a:r>
              <a:rPr lang="en-US" sz="2400" dirty="0">
                <a:latin typeface="Times New Roman" pitchFamily="18" charset="0"/>
                <a:ea typeface="Times New Roman" pitchFamily="18" charset="0"/>
                <a:cs typeface="Times New Roman" pitchFamily="18" charset="0"/>
              </a:rPr>
              <a:t>                     </a:t>
            </a:r>
          </a:p>
          <a:p>
            <a:pPr algn="just" eaLnBrk="0" fontAlgn="base" hangingPunct="0">
              <a:spcBef>
                <a:spcPct val="0"/>
              </a:spcBef>
              <a:spcAft>
                <a:spcPct val="0"/>
              </a:spcAft>
            </a:pPr>
            <a:r>
              <a:rPr lang="en-US" sz="2400" dirty="0">
                <a:latin typeface="Times New Roman" pitchFamily="18" charset="0"/>
                <a:ea typeface="Times New Roman" pitchFamily="18" charset="0"/>
                <a:cs typeface="Times New Roman" pitchFamily="18" charset="0"/>
              </a:rPr>
              <a:t> Hg</a:t>
            </a:r>
            <a:r>
              <a:rPr lang="en-US" sz="2400" baseline="-30000" dirty="0">
                <a:latin typeface="Times New Roman" pitchFamily="18" charset="0"/>
                <a:ea typeface="Times New Roman" pitchFamily="18" charset="0"/>
                <a:cs typeface="Times New Roman" pitchFamily="18" charset="0"/>
              </a:rPr>
              <a:t>2</a:t>
            </a:r>
            <a:r>
              <a:rPr lang="en-US" sz="2400" dirty="0">
                <a:latin typeface="Times New Roman" pitchFamily="18" charset="0"/>
                <a:ea typeface="Times New Roman" pitchFamily="18" charset="0"/>
                <a:cs typeface="Times New Roman" pitchFamily="18" charset="0"/>
              </a:rPr>
              <a:t> Cl</a:t>
            </a:r>
            <a:r>
              <a:rPr lang="en-US" sz="2400" baseline="-30000" dirty="0">
                <a:latin typeface="Times New Roman" pitchFamily="18" charset="0"/>
                <a:ea typeface="Times New Roman" pitchFamily="18" charset="0"/>
                <a:cs typeface="Times New Roman" pitchFamily="18" charset="0"/>
              </a:rPr>
              <a:t>2</a:t>
            </a:r>
            <a:r>
              <a:rPr lang="en-US" sz="2400" dirty="0">
                <a:latin typeface="Times New Roman" pitchFamily="18" charset="0"/>
                <a:ea typeface="Times New Roman" pitchFamily="18" charset="0"/>
                <a:cs typeface="Times New Roman" pitchFamily="18" charset="0"/>
              </a:rPr>
              <a:t> + 2e</a:t>
            </a:r>
            <a:r>
              <a:rPr lang="en-US" sz="2400" baseline="30000" dirty="0">
                <a:latin typeface="Times New Roman" pitchFamily="18" charset="0"/>
                <a:ea typeface="Times New Roman" pitchFamily="18" charset="0"/>
                <a:cs typeface="Times New Roman" pitchFamily="18" charset="0"/>
              </a:rPr>
              <a:t>-</a:t>
            </a:r>
            <a:r>
              <a:rPr lang="en-US" sz="2400" dirty="0">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sym typeface="Wingdings" pitchFamily="2" charset="2"/>
              </a:rPr>
              <a:t></a:t>
            </a:r>
            <a:endParaRPr lang="en-US" sz="2400" dirty="0">
              <a:latin typeface="Times New Roman" pitchFamily="18" charset="0"/>
              <a:cs typeface="Times New Roman" pitchFamily="18" charset="0"/>
            </a:endParaRPr>
          </a:p>
        </p:txBody>
      </p:sp>
      <p:sp>
        <p:nvSpPr>
          <p:cNvPr id="95241" name="Rectangle 9"/>
          <p:cNvSpPr>
            <a:spLocks noChangeArrowheads="1"/>
          </p:cNvSpPr>
          <p:nvPr/>
        </p:nvSpPr>
        <p:spPr bwMode="auto">
          <a:xfrm>
            <a:off x="4648201" y="4343401"/>
            <a:ext cx="292900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r>
              <a:rPr lang="en-US" sz="1200" dirty="0">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rPr>
              <a:t>2Hg + 2cl</a:t>
            </a:r>
            <a:r>
              <a:rPr lang="en-US" sz="2400" baseline="30000" dirty="0">
                <a:latin typeface="Times New Roman" pitchFamily="18" charset="0"/>
                <a:ea typeface="Times New Roman" pitchFamily="18" charset="0"/>
                <a:cs typeface="Times New Roman" pitchFamily="18" charset="0"/>
              </a:rPr>
              <a:t>-</a:t>
            </a:r>
            <a:r>
              <a:rPr lang="en-US" sz="1200" baseline="30000" dirty="0">
                <a:latin typeface="Times New Roman" pitchFamily="18" charset="0"/>
                <a:ea typeface="Times New Roman" pitchFamily="18" charset="0"/>
                <a:cs typeface="Times New Roman" pitchFamily="18" charset="0"/>
              </a:rPr>
              <a:t>	                                   </a:t>
            </a:r>
            <a:endParaRPr lang="en-US" dirty="0">
              <a:latin typeface="Arial" pitchFamily="34" charset="0"/>
              <a:cs typeface="Arial" pitchFamily="34" charset="0"/>
            </a:endParaRPr>
          </a:p>
        </p:txBody>
      </p:sp>
      <p:sp>
        <p:nvSpPr>
          <p:cNvPr id="12" name="Rectangle 11"/>
          <p:cNvSpPr/>
          <p:nvPr/>
        </p:nvSpPr>
        <p:spPr>
          <a:xfrm>
            <a:off x="6781801" y="1905001"/>
            <a:ext cx="954107" cy="461665"/>
          </a:xfrm>
          <a:prstGeom prst="rect">
            <a:avLst/>
          </a:prstGeom>
        </p:spPr>
        <p:txBody>
          <a:bodyPr wrap="none">
            <a:spAutoFit/>
          </a:bodyPr>
          <a:lstStyle/>
          <a:p>
            <a:pPr algn="just"/>
            <a:r>
              <a:rPr lang="en-US" sz="2400" dirty="0">
                <a:solidFill>
                  <a:prstClr val="black"/>
                </a:solidFill>
                <a:latin typeface="Times New Roman" pitchFamily="18" charset="0"/>
                <a:ea typeface="Times New Roman" pitchFamily="18" charset="0"/>
                <a:cs typeface="Times New Roman" pitchFamily="18" charset="0"/>
              </a:rPr>
              <a:t>0.28v </a:t>
            </a:r>
            <a:endParaRPr lang="en-US" dirty="0"/>
          </a:p>
        </p:txBody>
      </p:sp>
      <p:sp>
        <p:nvSpPr>
          <p:cNvPr id="13" name="Rectangle 12"/>
          <p:cNvSpPr/>
          <p:nvPr/>
        </p:nvSpPr>
        <p:spPr>
          <a:xfrm>
            <a:off x="6096000" y="1905001"/>
            <a:ext cx="533400" cy="461665"/>
          </a:xfrm>
          <a:prstGeom prst="rect">
            <a:avLst/>
          </a:prstGeom>
        </p:spPr>
        <p:txBody>
          <a:bodyPr wrap="square">
            <a:spAutoFit/>
          </a:bodyPr>
          <a:lstStyle/>
          <a:p>
            <a:r>
              <a:rPr lang="en-US" sz="2400" dirty="0">
                <a:solidFill>
                  <a:prstClr val="black"/>
                </a:solidFill>
                <a:latin typeface="Times New Roman" pitchFamily="18" charset="0"/>
                <a:ea typeface="Times New Roman" pitchFamily="18" charset="0"/>
                <a:cs typeface="Times New Roman" pitchFamily="18" charset="0"/>
                <a:sym typeface="Wingdings" pitchFamily="2" charset="2"/>
              </a:rPr>
              <a:t></a:t>
            </a:r>
            <a:endParaRPr lang="en-US" dirty="0"/>
          </a:p>
        </p:txBody>
      </p:sp>
      <p:sp>
        <p:nvSpPr>
          <p:cNvPr id="14" name="Rectangle 13"/>
          <p:cNvSpPr/>
          <p:nvPr/>
        </p:nvSpPr>
        <p:spPr>
          <a:xfrm>
            <a:off x="6934201" y="2743201"/>
            <a:ext cx="877163" cy="461665"/>
          </a:xfrm>
          <a:prstGeom prst="rect">
            <a:avLst/>
          </a:prstGeom>
        </p:spPr>
        <p:txBody>
          <a:bodyPr wrap="none">
            <a:spAutoFit/>
          </a:bodyPr>
          <a:lstStyle/>
          <a:p>
            <a:pPr lvl="0" algn="just"/>
            <a:r>
              <a:rPr lang="en-US" sz="2400" dirty="0">
                <a:solidFill>
                  <a:prstClr val="black"/>
                </a:solidFill>
                <a:latin typeface="Times New Roman" pitchFamily="18" charset="0"/>
                <a:ea typeface="Times New Roman" pitchFamily="18" charset="0"/>
                <a:cs typeface="Times New Roman" pitchFamily="18" charset="0"/>
              </a:rPr>
              <a:t>0.24v</a:t>
            </a:r>
            <a:endParaRPr lang="en-US" sz="2400" dirty="0">
              <a:solidFill>
                <a:prstClr val="black"/>
              </a:solidFill>
              <a:latin typeface="Times New Roman" pitchFamily="18" charset="0"/>
              <a:cs typeface="Times New Roman" pitchFamily="18" charset="0"/>
            </a:endParaRPr>
          </a:p>
        </p:txBody>
      </p:sp>
      <p:sp>
        <p:nvSpPr>
          <p:cNvPr id="15" name="Rectangle 14"/>
          <p:cNvSpPr/>
          <p:nvPr/>
        </p:nvSpPr>
        <p:spPr>
          <a:xfrm>
            <a:off x="6324600" y="2362201"/>
            <a:ext cx="533400" cy="830997"/>
          </a:xfrm>
          <a:prstGeom prst="rect">
            <a:avLst/>
          </a:prstGeom>
        </p:spPr>
        <p:txBody>
          <a:bodyPr wrap="square">
            <a:spAutoFit/>
          </a:bodyPr>
          <a:lstStyle/>
          <a:p>
            <a:r>
              <a:rPr lang="en-US" sz="2400" dirty="0">
                <a:solidFill>
                  <a:prstClr val="black"/>
                </a:solidFill>
                <a:latin typeface="Times New Roman" pitchFamily="18" charset="0"/>
                <a:ea typeface="Times New Roman" pitchFamily="18" charset="0"/>
                <a:cs typeface="Times New Roman" pitchFamily="18" charset="0"/>
                <a:sym typeface="Wingdings" pitchFamily="2" charset="2"/>
              </a:rPr>
              <a:t>   </a:t>
            </a:r>
            <a:r>
              <a:rPr lang="en-US" sz="2400" dirty="0">
                <a:solidFill>
                  <a:prstClr val="black"/>
                </a:solidFill>
                <a:latin typeface="Times New Roman" pitchFamily="18" charset="0"/>
                <a:ea typeface="Times New Roman" pitchFamily="18" charset="0"/>
                <a:cs typeface="Times New Roman" pitchFamily="18" charset="0"/>
              </a:rPr>
              <a:t> </a:t>
            </a:r>
            <a:endParaRPr lang="en-US" dirty="0"/>
          </a:p>
        </p:txBody>
      </p:sp>
      <p:pic>
        <p:nvPicPr>
          <p:cNvPr id="16" name="Picture 7" descr="calomel electrode"/>
          <p:cNvPicPr>
            <a:picLocks noChangeAspect="1" noChangeArrowheads="1"/>
          </p:cNvPicPr>
          <p:nvPr/>
        </p:nvPicPr>
        <p:blipFill>
          <a:blip r:embed="rId2" cstate="print"/>
          <a:srcRect/>
          <a:stretch>
            <a:fillRect/>
          </a:stretch>
        </p:blipFill>
        <p:spPr bwMode="auto">
          <a:xfrm>
            <a:off x="7162800" y="3581400"/>
            <a:ext cx="30480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11</a:t>
            </a:fld>
            <a:endParaRPr lang="en-US"/>
          </a:p>
        </p:txBody>
      </p:sp>
      <p:sp>
        <p:nvSpPr>
          <p:cNvPr id="95233" name="Rectangle 1"/>
          <p:cNvSpPr>
            <a:spLocks noChangeArrowheads="1"/>
          </p:cNvSpPr>
          <p:nvPr/>
        </p:nvSpPr>
        <p:spPr bwMode="auto">
          <a:xfrm>
            <a:off x="2133600" y="762001"/>
            <a:ext cx="7848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ingdings" pitchFamily="2" charset="2"/>
              <a:buChar char="Ø"/>
            </a:pPr>
            <a:r>
              <a:rPr lang="en-US" sz="2400" dirty="0">
                <a:latin typeface="Times New Roman" pitchFamily="18" charset="0"/>
                <a:ea typeface="Times New Roman" pitchFamily="18" charset="0"/>
                <a:cs typeface="Times New Roman" pitchFamily="18" charset="0"/>
              </a:rPr>
              <a:t>Glass electrode is one of the type of  ion selective electrode.  (ISE).  It is </a:t>
            </a:r>
            <a:r>
              <a:rPr lang="en-US" sz="2400" dirty="0" err="1">
                <a:latin typeface="Times New Roman" pitchFamily="18" charset="0"/>
                <a:ea typeface="Times New Roman" pitchFamily="18" charset="0"/>
                <a:cs typeface="Times New Roman" pitchFamily="18" charset="0"/>
              </a:rPr>
              <a:t>is</a:t>
            </a:r>
            <a:r>
              <a:rPr lang="en-US" sz="2400" dirty="0">
                <a:latin typeface="Times New Roman" pitchFamily="18" charset="0"/>
                <a:ea typeface="Times New Roman" pitchFamily="18" charset="0"/>
                <a:cs typeface="Times New Roman" pitchFamily="18" charset="0"/>
              </a:rPr>
              <a:t> made up of glass tube ended with small glass bulb sensitive to protons. </a:t>
            </a:r>
          </a:p>
          <a:p>
            <a:pPr lvl="0" algn="just"/>
            <a:r>
              <a:rPr lang="en-US" sz="2400" dirty="0">
                <a:latin typeface="Times New Roman" pitchFamily="18" charset="0"/>
                <a:ea typeface="Times New Roman" pitchFamily="18" charset="0"/>
                <a:cs typeface="Times New Roman" pitchFamily="18" charset="0"/>
              </a:rPr>
              <a:t>Glass electrode</a:t>
            </a:r>
          </a:p>
          <a:p>
            <a:pPr algn="just" fontAlgn="base">
              <a:spcBef>
                <a:spcPct val="0"/>
              </a:spcBef>
              <a:spcAft>
                <a:spcPct val="0"/>
              </a:spcAft>
              <a:buFont typeface="Wingdings" pitchFamily="2" charset="2"/>
              <a:buChar char="Ø"/>
            </a:pPr>
            <a:r>
              <a:rPr lang="en-US" sz="2400" dirty="0">
                <a:latin typeface="Times New Roman" pitchFamily="18" charset="0"/>
                <a:ea typeface="Times New Roman" pitchFamily="18" charset="0"/>
                <a:cs typeface="Times New Roman" pitchFamily="18" charset="0"/>
              </a:rPr>
              <a:t>The tube has strong and thick walls and the bulb is made as thin as possible.  </a:t>
            </a:r>
          </a:p>
          <a:p>
            <a:pPr algn="just" fontAlgn="base">
              <a:spcBef>
                <a:spcPct val="0"/>
              </a:spcBef>
              <a:spcAft>
                <a:spcPct val="0"/>
              </a:spcAft>
            </a:pPr>
            <a:endParaRPr lang="en-US" sz="2400" dirty="0">
              <a:latin typeface="Times New Roman" pitchFamily="18" charset="0"/>
              <a:ea typeface="Times New Roman" pitchFamily="18" charset="0"/>
              <a:cs typeface="Times New Roman" pitchFamily="18" charset="0"/>
            </a:endParaRPr>
          </a:p>
          <a:p>
            <a:pPr algn="just" fontAlgn="base">
              <a:spcBef>
                <a:spcPct val="0"/>
              </a:spcBef>
              <a:spcAft>
                <a:spcPct val="0"/>
              </a:spcAft>
              <a:buFont typeface="Wingdings" pitchFamily="2" charset="2"/>
              <a:buChar char="Ø"/>
            </a:pPr>
            <a:r>
              <a:rPr lang="en-US" sz="2400" dirty="0">
                <a:latin typeface="Times New Roman" pitchFamily="18" charset="0"/>
                <a:ea typeface="Times New Roman" pitchFamily="18" charset="0"/>
                <a:cs typeface="Times New Roman" pitchFamily="18" charset="0"/>
              </a:rPr>
              <a:t>Inside of the electrode is usually filled with buffered solution  of chlorides in which silver wire is covered with </a:t>
            </a:r>
            <a:r>
              <a:rPr lang="en-US" sz="2400" dirty="0" err="1">
                <a:latin typeface="Times New Roman" pitchFamily="18" charset="0"/>
                <a:ea typeface="Times New Roman" pitchFamily="18" charset="0"/>
                <a:cs typeface="Times New Roman" pitchFamily="18" charset="0"/>
              </a:rPr>
              <a:t>AgCl</a:t>
            </a:r>
            <a:r>
              <a:rPr lang="en-US" sz="2400" dirty="0">
                <a:latin typeface="Times New Roman" pitchFamily="18" charset="0"/>
                <a:ea typeface="Times New Roman" pitchFamily="18" charset="0"/>
                <a:cs typeface="Times New Roman" pitchFamily="18" charset="0"/>
              </a:rPr>
              <a:t> is immersed.  The pH of internal solution can be varies.  </a:t>
            </a:r>
          </a:p>
          <a:p>
            <a:pPr algn="just" fontAlgn="base">
              <a:spcBef>
                <a:spcPct val="0"/>
              </a:spcBef>
              <a:spcAft>
                <a:spcPct val="0"/>
              </a:spcAft>
            </a:pPr>
            <a:endParaRPr lang="en-US" sz="2400" dirty="0">
              <a:latin typeface="Times New Roman" pitchFamily="18" charset="0"/>
              <a:ea typeface="Times New Roman" pitchFamily="18" charset="0"/>
              <a:cs typeface="Times New Roman" pitchFamily="18" charset="0"/>
            </a:endParaRPr>
          </a:p>
          <a:p>
            <a:pPr algn="just" fontAlgn="base">
              <a:spcBef>
                <a:spcPct val="0"/>
              </a:spcBef>
              <a:spcAft>
                <a:spcPct val="0"/>
              </a:spcAft>
              <a:buFont typeface="Wingdings" pitchFamily="2" charset="2"/>
              <a:buChar char="Ø"/>
            </a:pPr>
            <a:r>
              <a:rPr lang="en-US" sz="2400" dirty="0">
                <a:latin typeface="Times New Roman" pitchFamily="18" charset="0"/>
                <a:ea typeface="Times New Roman" pitchFamily="18" charset="0"/>
                <a:cs typeface="Times New Roman" pitchFamily="18" charset="0"/>
              </a:rPr>
              <a:t>In this electrode, active part of electrode is the glass bulb.  The surface of the glass is </a:t>
            </a:r>
            <a:r>
              <a:rPr lang="en-US" sz="2400" dirty="0" err="1">
                <a:latin typeface="Times New Roman" pitchFamily="18" charset="0"/>
                <a:ea typeface="Times New Roman" pitchFamily="18" charset="0"/>
                <a:cs typeface="Times New Roman" pitchFamily="18" charset="0"/>
              </a:rPr>
              <a:t>protonated</a:t>
            </a:r>
            <a:r>
              <a:rPr lang="en-US" sz="2400" dirty="0">
                <a:latin typeface="Times New Roman" pitchFamily="18" charset="0"/>
                <a:ea typeface="Times New Roman" pitchFamily="18" charset="0"/>
                <a:cs typeface="Times New Roman" pitchFamily="18" charset="0"/>
              </a:rPr>
              <a:t> by both internal and external solution till equilibrium is achieved.  </a:t>
            </a:r>
          </a:p>
          <a:p>
            <a:pPr algn="just" fontAlgn="base">
              <a:spcBef>
                <a:spcPct val="0"/>
              </a:spcBef>
              <a:spcAft>
                <a:spcPct val="0"/>
              </a:spcAft>
            </a:pPr>
            <a:endParaRPr lang="en-US" sz="2400" dirty="0">
              <a:latin typeface="Times New Roman" pitchFamily="18" charset="0"/>
              <a:ea typeface="Times New Roman" pitchFamily="18" charset="0"/>
              <a:cs typeface="Times New Roman" pitchFamily="18" charset="0"/>
            </a:endParaRPr>
          </a:p>
        </p:txBody>
      </p:sp>
      <p:sp>
        <p:nvSpPr>
          <p:cNvPr id="5" name="Rectangle 4"/>
          <p:cNvSpPr/>
          <p:nvPr/>
        </p:nvSpPr>
        <p:spPr>
          <a:xfrm>
            <a:off x="3657600" y="228601"/>
            <a:ext cx="4343400" cy="584775"/>
          </a:xfrm>
          <a:prstGeom prst="rect">
            <a:avLst/>
          </a:prstGeom>
        </p:spPr>
        <p:txBody>
          <a:bodyPr wrap="square">
            <a:spAutoFit/>
          </a:bodyPr>
          <a:lstStyle/>
          <a:p>
            <a:pPr lvl="0"/>
            <a:r>
              <a:rPr lang="en-US" sz="3200" dirty="0">
                <a:solidFill>
                  <a:srgbClr val="00B050"/>
                </a:solidFill>
                <a:latin typeface="Times New Roman" pitchFamily="18" charset="0"/>
                <a:ea typeface="Times New Roman" pitchFamily="18" charset="0"/>
                <a:cs typeface="Times New Roman" pitchFamily="18" charset="0"/>
              </a:rPr>
              <a:t>   Glass electrode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12</a:t>
            </a:fld>
            <a:endParaRPr lang="en-US"/>
          </a:p>
        </p:txBody>
      </p:sp>
      <p:sp>
        <p:nvSpPr>
          <p:cNvPr id="3" name="Rectangle 2"/>
          <p:cNvSpPr/>
          <p:nvPr/>
        </p:nvSpPr>
        <p:spPr>
          <a:xfrm>
            <a:off x="2133600" y="609600"/>
            <a:ext cx="7924800" cy="3046988"/>
          </a:xfrm>
          <a:prstGeom prst="rect">
            <a:avLst/>
          </a:prstGeom>
        </p:spPr>
        <p:txBody>
          <a:bodyPr wrap="square">
            <a:spAutoFit/>
          </a:bodyPr>
          <a:lstStyle/>
          <a:p>
            <a:pPr lvl="0" algn="just">
              <a:buFont typeface="Wingdings" pitchFamily="2" charset="2"/>
              <a:buChar char="Ø"/>
            </a:pPr>
            <a:r>
              <a:rPr lang="en-US" sz="2400" dirty="0">
                <a:latin typeface="Times New Roman" pitchFamily="18" charset="0"/>
                <a:ea typeface="Times New Roman" pitchFamily="18" charset="0"/>
                <a:cs typeface="Times New Roman" pitchFamily="18" charset="0"/>
              </a:rPr>
              <a:t>Both sides of the glass are changed by the absorbed protons.  And this charge is responsible for potential difference. </a:t>
            </a:r>
          </a:p>
          <a:p>
            <a:pPr lvl="0" algn="just"/>
            <a:endParaRPr lang="en-US" sz="2400" dirty="0">
              <a:latin typeface="Times New Roman" pitchFamily="18" charset="0"/>
              <a:ea typeface="Times New Roman" pitchFamily="18" charset="0"/>
              <a:cs typeface="Times New Roman" pitchFamily="18" charset="0"/>
            </a:endParaRPr>
          </a:p>
          <a:p>
            <a:pPr lvl="0" algn="just">
              <a:buFont typeface="Wingdings" pitchFamily="2" charset="2"/>
              <a:buChar char="Ø"/>
            </a:pPr>
            <a:r>
              <a:rPr lang="en-US" sz="2400" dirty="0">
                <a:latin typeface="Times New Roman" pitchFamily="18" charset="0"/>
                <a:ea typeface="Times New Roman" pitchFamily="18" charset="0"/>
                <a:cs typeface="Times New Roman" pitchFamily="18" charset="0"/>
              </a:rPr>
              <a:t> This potential is directly proportional to the pH difference between the solutions on both sides of the glass.  </a:t>
            </a:r>
          </a:p>
          <a:p>
            <a:pPr lvl="0" algn="just"/>
            <a:endParaRPr lang="en-US" sz="2400" dirty="0">
              <a:latin typeface="Times New Roman" pitchFamily="18" charset="0"/>
              <a:ea typeface="Times New Roman" pitchFamily="18" charset="0"/>
              <a:cs typeface="Times New Roman" pitchFamily="18" charset="0"/>
            </a:endParaRPr>
          </a:p>
          <a:p>
            <a:pPr lvl="0" algn="just">
              <a:buFont typeface="Wingdings" pitchFamily="2" charset="2"/>
              <a:buChar char="Ø"/>
            </a:pPr>
            <a:r>
              <a:rPr lang="en-US" sz="2400" dirty="0">
                <a:latin typeface="Times New Roman" pitchFamily="18" charset="0"/>
                <a:ea typeface="Times New Roman" pitchFamily="18" charset="0"/>
                <a:cs typeface="Times New Roman" pitchFamily="18" charset="0"/>
              </a:rPr>
              <a:t>Glass electrode work in the pH range of 1-12 the glass electrode may be represented as </a:t>
            </a:r>
            <a:endParaRPr lang="en-US" sz="2400" dirty="0">
              <a:latin typeface="Arial" pitchFamily="34" charset="0"/>
              <a:cs typeface="Arial" pitchFamily="34" charset="0"/>
            </a:endParaRPr>
          </a:p>
        </p:txBody>
      </p:sp>
      <p:sp>
        <p:nvSpPr>
          <p:cNvPr id="96257" name="Rectangle 1"/>
          <p:cNvSpPr>
            <a:spLocks noChangeArrowheads="1"/>
          </p:cNvSpPr>
          <p:nvPr/>
        </p:nvSpPr>
        <p:spPr bwMode="auto">
          <a:xfrm>
            <a:off x="2286001" y="3886201"/>
            <a:ext cx="572047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r>
              <a:rPr lang="en-US" sz="2400" dirty="0">
                <a:latin typeface="Times New Roman" pitchFamily="18" charset="0"/>
                <a:ea typeface="Times New Roman" pitchFamily="18" charset="0"/>
                <a:cs typeface="Times New Roman" pitchFamily="18" charset="0"/>
              </a:rPr>
              <a:t>Ag, </a:t>
            </a:r>
            <a:r>
              <a:rPr lang="en-US" sz="2400" dirty="0" err="1">
                <a:latin typeface="Times New Roman" pitchFamily="18" charset="0"/>
                <a:ea typeface="Times New Roman" pitchFamily="18" charset="0"/>
                <a:cs typeface="Times New Roman" pitchFamily="18" charset="0"/>
              </a:rPr>
              <a:t>AgCl</a:t>
            </a:r>
            <a:r>
              <a:rPr lang="en-US" sz="2400" dirty="0">
                <a:latin typeface="Times New Roman" pitchFamily="18" charset="0"/>
                <a:ea typeface="Times New Roman" pitchFamily="18" charset="0"/>
                <a:cs typeface="Times New Roman" pitchFamily="18" charset="0"/>
              </a:rPr>
              <a:t>/ </a:t>
            </a:r>
            <a:r>
              <a:rPr lang="en-US" sz="2400" dirty="0" err="1">
                <a:latin typeface="Times New Roman" pitchFamily="18" charset="0"/>
                <a:ea typeface="Times New Roman" pitchFamily="18" charset="0"/>
                <a:cs typeface="Times New Roman" pitchFamily="18" charset="0"/>
              </a:rPr>
              <a:t>Hcl</a:t>
            </a:r>
            <a:r>
              <a:rPr lang="en-US" sz="2400" dirty="0">
                <a:latin typeface="Times New Roman" pitchFamily="18" charset="0"/>
                <a:ea typeface="Times New Roman" pitchFamily="18" charset="0"/>
                <a:cs typeface="Times New Roman" pitchFamily="18" charset="0"/>
              </a:rPr>
              <a:t> (0.1N) / glass / H</a:t>
            </a:r>
            <a:r>
              <a:rPr lang="en-US" sz="2400" baseline="30000" dirty="0">
                <a:latin typeface="Times New Roman" pitchFamily="18" charset="0"/>
                <a:ea typeface="Times New Roman" pitchFamily="18" charset="0"/>
                <a:cs typeface="Times New Roman" pitchFamily="18" charset="0"/>
              </a:rPr>
              <a:t>+</a:t>
            </a:r>
            <a:r>
              <a:rPr lang="en-US" sz="2400" dirty="0">
                <a:latin typeface="Times New Roman" pitchFamily="18" charset="0"/>
                <a:ea typeface="Times New Roman" pitchFamily="18" charset="0"/>
                <a:cs typeface="Times New Roman" pitchFamily="18" charset="0"/>
              </a:rPr>
              <a:t> (unknown)</a:t>
            </a:r>
            <a:endParaRPr lang="en-US" sz="2400" dirty="0">
              <a:latin typeface="Arial" pitchFamily="34" charset="0"/>
              <a:cs typeface="Arial" pitchFamily="34" charset="0"/>
            </a:endParaRPr>
          </a:p>
        </p:txBody>
      </p:sp>
      <p:sp>
        <p:nvSpPr>
          <p:cNvPr id="5" name="Rectangle 4"/>
          <p:cNvSpPr/>
          <p:nvPr/>
        </p:nvSpPr>
        <p:spPr>
          <a:xfrm>
            <a:off x="2362200" y="4648201"/>
            <a:ext cx="7239000" cy="461665"/>
          </a:xfrm>
          <a:prstGeom prst="rect">
            <a:avLst/>
          </a:prstGeom>
        </p:spPr>
        <p:txBody>
          <a:bodyPr wrap="square">
            <a:spAutoFit/>
          </a:bodyPr>
          <a:lstStyle/>
          <a:p>
            <a:pPr algn="just"/>
            <a:r>
              <a:rPr lang="en-US" sz="2400" dirty="0">
                <a:solidFill>
                  <a:schemeClr val="tx1">
                    <a:lumMod val="95000"/>
                    <a:lumOff val="5000"/>
                  </a:schemeClr>
                </a:solidFill>
                <a:latin typeface="Times New Roman" pitchFamily="18" charset="0"/>
                <a:cs typeface="Times New Roman" pitchFamily="18" charset="0"/>
              </a:rPr>
              <a:t>Here Ag/</a:t>
            </a:r>
            <a:r>
              <a:rPr lang="en-US" sz="2400" dirty="0" err="1">
                <a:solidFill>
                  <a:schemeClr val="tx1">
                    <a:lumMod val="95000"/>
                    <a:lumOff val="5000"/>
                  </a:schemeClr>
                </a:solidFill>
                <a:latin typeface="Times New Roman" pitchFamily="18" charset="0"/>
                <a:cs typeface="Times New Roman" pitchFamily="18" charset="0"/>
              </a:rPr>
              <a:t>AgCl</a:t>
            </a:r>
            <a:r>
              <a:rPr lang="en-US" sz="2400" dirty="0">
                <a:solidFill>
                  <a:schemeClr val="tx1">
                    <a:lumMod val="95000"/>
                    <a:lumOff val="5000"/>
                  </a:schemeClr>
                </a:solidFill>
                <a:latin typeface="Times New Roman" pitchFamily="18" charset="0"/>
                <a:cs typeface="Times New Roman" pitchFamily="18" charset="0"/>
              </a:rPr>
              <a:t> acts as internal  reference electrode.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noChangeArrowheads="1"/>
          </p:cNvPicPr>
          <p:nvPr>
            <p:ph idx="1"/>
          </p:nvPr>
        </p:nvPicPr>
        <p:blipFill>
          <a:blip r:embed="rId2" cstate="print"/>
          <a:srcRect l="23334" t="3334" r="15834"/>
          <a:stretch>
            <a:fillRect/>
          </a:stretch>
        </p:blipFill>
        <p:spPr bwMode="auto">
          <a:xfrm>
            <a:off x="4114801" y="1447800"/>
            <a:ext cx="3797589" cy="4525962"/>
          </a:xfrm>
          <a:prstGeom prst="rect">
            <a:avLst/>
          </a:prstGeom>
          <a:ln w="88900" cap="sq" cmpd="thickThin">
            <a:solidFill>
              <a:srgbClr val="000000"/>
            </a:solidFill>
            <a:prstDash val="solid"/>
            <a:miter lim="800000"/>
          </a:ln>
          <a:effectLst>
            <a:innerShdw blurRad="76200">
              <a:srgbClr val="000000"/>
            </a:innerShdw>
          </a:effectLst>
        </p:spPr>
      </p:pic>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13</a:t>
            </a:fld>
            <a:endParaRPr lang="en-US"/>
          </a:p>
        </p:txBody>
      </p:sp>
      <p:sp>
        <p:nvSpPr>
          <p:cNvPr id="3" name="Title 2"/>
          <p:cNvSpPr>
            <a:spLocks noGrp="1"/>
          </p:cNvSpPr>
          <p:nvPr>
            <p:ph type="title"/>
          </p:nvPr>
        </p:nvSpPr>
        <p:spPr>
          <a:xfrm>
            <a:off x="1981200" y="609600"/>
            <a:ext cx="8229600" cy="808038"/>
          </a:xfrm>
        </p:spPr>
        <p:txBody>
          <a:bodyPr>
            <a:normAutofit/>
          </a:bodyPr>
          <a:lstStyle/>
          <a:p>
            <a:r>
              <a:rPr lang="en-US" sz="3200" dirty="0">
                <a:latin typeface="Times New Roman" pitchFamily="18" charset="0"/>
                <a:cs typeface="Times New Roman" pitchFamily="18" charset="0"/>
              </a:rPr>
              <a:t>                   Glass electrode diagram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lgn="just"/>
            <a:r>
              <a:rPr lang="en-US" sz="2400" dirty="0">
                <a:latin typeface="Times New Roman" pitchFamily="18" charset="0"/>
                <a:cs typeface="Times New Roman" pitchFamily="18" charset="0"/>
              </a:rPr>
              <a:t>Nernst studied the theoretical relationship between electrode reaction and the corresponding cell </a:t>
            </a:r>
            <a:r>
              <a:rPr lang="en-US" sz="2400" dirty="0" err="1">
                <a:latin typeface="Times New Roman" pitchFamily="18" charset="0"/>
                <a:cs typeface="Times New Roman" pitchFamily="18" charset="0"/>
              </a:rPr>
              <a:t>e.m.f</a:t>
            </a:r>
            <a:r>
              <a:rPr lang="en-US" sz="2400" dirty="0">
                <a:latin typeface="Times New Roman" pitchFamily="18" charset="0"/>
                <a:cs typeface="Times New Roman" pitchFamily="18" charset="0"/>
              </a:rPr>
              <a:t>. This relationship generally Known as Nernst equation.</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Consider a galvanic cell </a:t>
            </a: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bB</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Wingdings" pitchFamily="2" charset="2"/>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cC</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dD.</a:t>
            </a:r>
            <a:endParaRPr lang="en-US" sz="2400"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Where </a:t>
            </a:r>
            <a:r>
              <a:rPr lang="en-US" sz="2400" dirty="0" err="1">
                <a:latin typeface="Times New Roman" pitchFamily="18" charset="0"/>
                <a:cs typeface="Times New Roman" pitchFamily="18" charset="0"/>
              </a:rPr>
              <a:t>a,b,c,d</a:t>
            </a:r>
            <a:r>
              <a:rPr lang="en-US" sz="2400" dirty="0">
                <a:latin typeface="Times New Roman" pitchFamily="18" charset="0"/>
                <a:cs typeface="Times New Roman" pitchFamily="18" charset="0"/>
              </a:rPr>
              <a:t> represents no. of moles respectively at equilibrium.</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Nernst </a:t>
            </a:r>
            <a:r>
              <a:rPr lang="en-US" sz="2400" dirty="0" err="1">
                <a:latin typeface="Times New Roman" pitchFamily="18" charset="0"/>
                <a:cs typeface="Times New Roman" pitchFamily="18" charset="0"/>
              </a:rPr>
              <a:t>eq</a:t>
            </a:r>
            <a:r>
              <a:rPr lang="en-US" sz="2400" dirty="0">
                <a:latin typeface="Times New Roman" pitchFamily="18" charset="0"/>
                <a:cs typeface="Times New Roman" pitchFamily="18" charset="0"/>
              </a:rPr>
              <a:t>’ for the cell is written as</a:t>
            </a:r>
          </a:p>
          <a:p>
            <a:pPr algn="just"/>
            <a:endParaRPr lang="en-US" dirty="0"/>
          </a:p>
        </p:txBody>
      </p:sp>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14</a:t>
            </a:fld>
            <a:endParaRPr lang="en-US"/>
          </a:p>
        </p:txBody>
      </p:sp>
      <p:sp>
        <p:nvSpPr>
          <p:cNvPr id="3" name="Title 2"/>
          <p:cNvSpPr>
            <a:spLocks noGrp="1"/>
          </p:cNvSpPr>
          <p:nvPr>
            <p:ph type="title"/>
          </p:nvPr>
        </p:nvSpPr>
        <p:spPr/>
        <p:txBody>
          <a:bodyPr>
            <a:normAutofit/>
          </a:bodyPr>
          <a:lstStyle/>
          <a:p>
            <a:pPr algn="just"/>
            <a:r>
              <a:rPr lang="en-US" sz="4000" dirty="0">
                <a:latin typeface="Times New Roman" pitchFamily="18" charset="0"/>
                <a:cs typeface="Times New Roman" pitchFamily="18" charset="0"/>
              </a:rPr>
              <a:t>   Nernst equation</a:t>
            </a:r>
          </a:p>
        </p:txBody>
      </p:sp>
      <p:pic>
        <p:nvPicPr>
          <p:cNvPr id="5"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19601" y="5791200"/>
            <a:ext cx="1323975" cy="419100"/>
          </a:xfrm>
          <a:prstGeom prst="rect">
            <a:avLst/>
          </a:prstGeom>
          <a:noFill/>
        </p:spPr>
      </p:pic>
      <p:pic>
        <p:nvPicPr>
          <p:cNvPr id="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48400" y="5638801"/>
            <a:ext cx="1600200" cy="638175"/>
          </a:xfrm>
          <a:prstGeom prst="rect">
            <a:avLst/>
          </a:prstGeom>
          <a:noFill/>
        </p:spPr>
      </p:pic>
      <p:sp>
        <p:nvSpPr>
          <p:cNvPr id="7" name="Rectangle 6"/>
          <p:cNvSpPr>
            <a:spLocks noChangeArrowheads="1"/>
          </p:cNvSpPr>
          <p:nvPr/>
        </p:nvSpPr>
        <p:spPr bwMode="auto">
          <a:xfrm>
            <a:off x="5867400" y="5334001"/>
            <a:ext cx="228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dirty="0">
                <a:latin typeface="Calibri" pitchFamily="34" charset="0"/>
                <a:ea typeface="Times New Roman" pitchFamily="18" charset="0"/>
                <a:cs typeface="Times New Roman" pitchFamily="18" charset="0"/>
              </a:rPr>
              <a:t> -</a:t>
            </a:r>
            <a:endParaRPr lang="en-US"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15</a:t>
            </a:fld>
            <a:endParaRPr lang="en-US"/>
          </a:p>
        </p:txBody>
      </p:sp>
      <p:sp>
        <p:nvSpPr>
          <p:cNvPr id="1026" name="Rectangle 2"/>
          <p:cNvSpPr>
            <a:spLocks noChangeArrowheads="1"/>
          </p:cNvSpPr>
          <p:nvPr/>
        </p:nvSpPr>
        <p:spPr bwMode="auto">
          <a:xfrm>
            <a:off x="1752600" y="1295401"/>
            <a:ext cx="8610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400" dirty="0">
                <a:latin typeface="Times New Roman" pitchFamily="18" charset="0"/>
                <a:ea typeface="Times New Roman" pitchFamily="18" charset="0"/>
                <a:cs typeface="Times New Roman" pitchFamily="18" charset="0"/>
              </a:rPr>
              <a:t>In the above </a:t>
            </a:r>
            <a:r>
              <a:rPr lang="en-US" sz="2400" dirty="0" err="1">
                <a:latin typeface="Times New Roman" pitchFamily="18" charset="0"/>
                <a:ea typeface="Times New Roman" pitchFamily="18" charset="0"/>
                <a:cs typeface="Times New Roman" pitchFamily="18" charset="0"/>
              </a:rPr>
              <a:t>eq</a:t>
            </a:r>
            <a:r>
              <a:rPr lang="en-US" sz="2400" dirty="0">
                <a:latin typeface="Times New Roman" pitchFamily="18" charset="0"/>
                <a:ea typeface="Times New Roman" pitchFamily="18" charset="0"/>
                <a:cs typeface="Times New Roman" pitchFamily="18" charset="0"/>
              </a:rPr>
              <a:t>’ R= 8.314 J/K.  T=298K, F=96, 500 </a:t>
            </a:r>
            <a:r>
              <a:rPr lang="en-US" sz="2400" dirty="0" err="1">
                <a:latin typeface="Times New Roman" pitchFamily="18" charset="0"/>
                <a:ea typeface="Times New Roman" pitchFamily="18" charset="0"/>
                <a:cs typeface="Times New Roman" pitchFamily="18" charset="0"/>
              </a:rPr>
              <a:t>columbs</a:t>
            </a:r>
            <a:r>
              <a:rPr lang="en-US" sz="2400" dirty="0">
                <a:latin typeface="Times New Roman" pitchFamily="18" charset="0"/>
                <a:ea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eaLnBrk="0" fontAlgn="base" hangingPunct="0">
              <a:spcBef>
                <a:spcPct val="0"/>
              </a:spcBef>
              <a:spcAft>
                <a:spcPct val="0"/>
              </a:spcAft>
            </a:pPr>
            <a:r>
              <a:rPr lang="en-US" sz="2400" dirty="0">
                <a:latin typeface="Times New Roman" pitchFamily="18" charset="0"/>
                <a:ea typeface="Times New Roman" pitchFamily="18" charset="0"/>
                <a:cs typeface="Times New Roman" pitchFamily="18" charset="0"/>
              </a:rPr>
              <a:t>By substituting the values in the </a:t>
            </a:r>
            <a:r>
              <a:rPr lang="en-US" sz="2400" dirty="0" err="1">
                <a:latin typeface="Times New Roman" pitchFamily="18" charset="0"/>
                <a:ea typeface="Times New Roman" pitchFamily="18" charset="0"/>
                <a:cs typeface="Times New Roman" pitchFamily="18" charset="0"/>
              </a:rPr>
              <a:t>eq</a:t>
            </a:r>
            <a:r>
              <a:rPr lang="en-US" sz="2400" dirty="0">
                <a:latin typeface="Times New Roman" pitchFamily="18" charset="0"/>
                <a:ea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29"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pic>
        <p:nvPicPr>
          <p:cNvPr id="1033"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09801" y="609600"/>
            <a:ext cx="1323975" cy="419100"/>
          </a:xfrm>
          <a:prstGeom prst="rect">
            <a:avLst/>
          </a:prstGeom>
          <a:noFill/>
        </p:spPr>
      </p:pic>
      <p:pic>
        <p:nvPicPr>
          <p:cNvPr id="1032"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1" y="457201"/>
            <a:ext cx="1609725" cy="638175"/>
          </a:xfrm>
          <a:prstGeom prst="rect">
            <a:avLst/>
          </a:prstGeom>
          <a:noFill/>
        </p:spPr>
      </p:pic>
      <p:sp>
        <p:nvSpPr>
          <p:cNvPr id="1034" name="Rectangle 10"/>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6" name="Rectangle 12"/>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17" name="Rectangle 16"/>
          <p:cNvSpPr/>
          <p:nvPr/>
        </p:nvSpPr>
        <p:spPr>
          <a:xfrm>
            <a:off x="3505200" y="609600"/>
            <a:ext cx="1447800" cy="369332"/>
          </a:xfrm>
          <a:prstGeom prst="rect">
            <a:avLst/>
          </a:prstGeom>
        </p:spPr>
        <p:txBody>
          <a:bodyPr wrap="square">
            <a:spAutoFit/>
          </a:bodyPr>
          <a:lstStyle/>
          <a:p>
            <a:pPr algn="just"/>
            <a:r>
              <a:rPr lang="en-US" dirty="0"/>
              <a:t>-     2.303 </a:t>
            </a:r>
          </a:p>
        </p:txBody>
      </p:sp>
      <p:pic>
        <p:nvPicPr>
          <p:cNvPr id="1043" name="Picture 1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1" y="2514600"/>
            <a:ext cx="1323975" cy="419100"/>
          </a:xfrm>
          <a:prstGeom prst="rect">
            <a:avLst/>
          </a:prstGeom>
          <a:noFill/>
        </p:spPr>
      </p:pic>
      <p:pic>
        <p:nvPicPr>
          <p:cNvPr id="1042" name="Picture 1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24400" y="2362201"/>
            <a:ext cx="1066800" cy="638175"/>
          </a:xfrm>
          <a:prstGeom prst="rect">
            <a:avLst/>
          </a:prstGeom>
          <a:noFill/>
        </p:spPr>
      </p:pic>
      <p:sp>
        <p:nvSpPr>
          <p:cNvPr id="1044" name="Rectangle 20"/>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6" name="Rectangle 22"/>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29" name="Rectangle 28"/>
          <p:cNvSpPr/>
          <p:nvPr/>
        </p:nvSpPr>
        <p:spPr>
          <a:xfrm>
            <a:off x="3352800" y="2438401"/>
            <a:ext cx="1447800" cy="461665"/>
          </a:xfrm>
          <a:prstGeom prst="rect">
            <a:avLst/>
          </a:prstGeom>
        </p:spPr>
        <p:txBody>
          <a:bodyPr wrap="square">
            <a:spAutoFit/>
          </a:bodyPr>
          <a:lstStyle/>
          <a:p>
            <a:pPr lvl="0"/>
            <a:r>
              <a:rPr lang="en-US" sz="2400" dirty="0">
                <a:solidFill>
                  <a:prstClr val="black"/>
                </a:solidFill>
                <a:latin typeface="Calibri" pitchFamily="34" charset="0"/>
                <a:ea typeface="Times New Roman" pitchFamily="18" charset="0"/>
                <a:cs typeface="Times New Roman" pitchFamily="18" charset="0"/>
              </a:rPr>
              <a:t>-   0.0591</a:t>
            </a:r>
            <a:endParaRPr lang="en-US" dirty="0">
              <a:solidFill>
                <a:prstClr val="black"/>
              </a:solidFill>
              <a:latin typeface="Arial" pitchFamily="34" charset="0"/>
              <a:cs typeface="Arial" pitchFamily="34" charset="0"/>
            </a:endParaRPr>
          </a:p>
        </p:txBody>
      </p:sp>
      <p:sp>
        <p:nvSpPr>
          <p:cNvPr id="30" name="Rectangle 29"/>
          <p:cNvSpPr/>
          <p:nvPr/>
        </p:nvSpPr>
        <p:spPr>
          <a:xfrm>
            <a:off x="2057400" y="3276600"/>
            <a:ext cx="8001000" cy="3046988"/>
          </a:xfrm>
          <a:prstGeom prst="rect">
            <a:avLst/>
          </a:prstGeom>
        </p:spPr>
        <p:txBody>
          <a:bodyPr wrap="square">
            <a:spAutoFit/>
          </a:bodyPr>
          <a:lstStyle/>
          <a:p>
            <a:r>
              <a:rPr lang="en-US" sz="2400" dirty="0">
                <a:latin typeface="Times New Roman" pitchFamily="18" charset="0"/>
                <a:cs typeface="Times New Roman" pitchFamily="18" charset="0"/>
              </a:rPr>
              <a:t>Applications:                                                                                                  1.It  can be used to study the effect of electrolyte concentration on electrode potential.                                                                                       2.the ph of the solution can be calculated from the measurement of emf and Nernst equation.                                                                               3.Nernst equation can also be used for finding the valency of an ions or the number of electrons involved in the electrode reaction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057400" y="1524001"/>
            <a:ext cx="7924800" cy="4635691"/>
          </a:xfrm>
        </p:spPr>
        <p:txBody>
          <a:bodyPr>
            <a:normAutofit/>
          </a:bodyPr>
          <a:lstStyle/>
          <a:p>
            <a:pPr algn="just"/>
            <a:r>
              <a:rPr lang="en-US" sz="2400" dirty="0">
                <a:latin typeface="Times New Roman" pitchFamily="18" charset="0"/>
                <a:cs typeface="Times New Roman" pitchFamily="18" charset="0"/>
              </a:rPr>
              <a:t>When the metals are arranged in the order of increasing reduction potentials or decreasing oxidation potentials which are determined with respect to one molar solutions of their ions and measured on the hydrogen scale, along series or list, resulted is called electrochemical or galvanic series.                          </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higher a metal is in the series, the greater is its tendency to be oxidized.                                                                               </a:t>
            </a:r>
          </a:p>
          <a:p>
            <a:pPr algn="just"/>
            <a:r>
              <a:rPr lang="en-US" sz="2400" dirty="0">
                <a:latin typeface="Times New Roman" pitchFamily="18" charset="0"/>
                <a:cs typeface="Times New Roman" pitchFamily="18" charset="0"/>
              </a:rPr>
              <a:t>Applications :                                                                                        1. relative corrosion tendencies of the metals&amp; alloys.                                                                                       </a:t>
            </a:r>
          </a:p>
          <a:p>
            <a:pPr algn="just">
              <a:buNone/>
            </a:pPr>
            <a:r>
              <a:rPr lang="en-US" sz="2400" dirty="0">
                <a:latin typeface="Times New Roman" pitchFamily="18" charset="0"/>
                <a:cs typeface="Times New Roman" pitchFamily="18" charset="0"/>
              </a:rPr>
              <a:t>    2.relative ease of oxidation or reduction of metals.                              3.replacement tendency of metals. </a:t>
            </a:r>
          </a:p>
        </p:txBody>
      </p:sp>
      <p:sp>
        <p:nvSpPr>
          <p:cNvPr id="3" name="Slide Number Placeholder 2"/>
          <p:cNvSpPr>
            <a:spLocks noGrp="1"/>
          </p:cNvSpPr>
          <p:nvPr>
            <p:ph type="sldNum" sz="quarter" idx="12"/>
          </p:nvPr>
        </p:nvSpPr>
        <p:spPr/>
        <p:txBody>
          <a:bodyPr/>
          <a:lstStyle/>
          <a:p>
            <a:pPr>
              <a:defRPr/>
            </a:pPr>
            <a:fld id="{0BDFEE4F-4A7B-4118-A47E-F9A94867F57B}" type="slidenum">
              <a:rPr lang="en-US" smtClean="0"/>
              <a:pPr>
                <a:defRPr/>
              </a:pPr>
              <a:t>16</a:t>
            </a:fld>
            <a:endParaRPr lang="en-US"/>
          </a:p>
        </p:txBody>
      </p:sp>
      <p:sp>
        <p:nvSpPr>
          <p:cNvPr id="5" name="Title 4"/>
          <p:cNvSpPr>
            <a:spLocks noGrp="1"/>
          </p:cNvSpPr>
          <p:nvPr>
            <p:ph type="title"/>
          </p:nvPr>
        </p:nvSpPr>
        <p:spPr>
          <a:xfrm>
            <a:off x="2133600" y="381000"/>
            <a:ext cx="8077200" cy="1143000"/>
          </a:xfrm>
        </p:spPr>
        <p:txBody>
          <a:bodyPr>
            <a:normAutofit/>
          </a:bodyPr>
          <a:lstStyle/>
          <a:p>
            <a:pPr algn="just"/>
            <a:r>
              <a:rPr lang="en-US" sz="4000" dirty="0">
                <a:solidFill>
                  <a:srgbClr val="00B050"/>
                </a:solidFill>
                <a:latin typeface="Times New Roman" pitchFamily="18" charset="0"/>
                <a:cs typeface="Times New Roman" pitchFamily="18" charset="0"/>
              </a:rPr>
              <a:t>     Electrochemical series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17</a:t>
            </a:fld>
            <a:endParaRPr lang="en-US"/>
          </a:p>
        </p:txBody>
      </p:sp>
      <p:pic>
        <p:nvPicPr>
          <p:cNvPr id="3" name="Picture 6" descr="Image37"/>
          <p:cNvPicPr>
            <a:picLocks noChangeAspect="1" noChangeArrowheads="1"/>
          </p:cNvPicPr>
          <p:nvPr/>
        </p:nvPicPr>
        <p:blipFill>
          <a:blip r:embed="rId2" cstate="print"/>
          <a:srcRect/>
          <a:stretch>
            <a:fillRect/>
          </a:stretch>
        </p:blipFill>
        <p:spPr bwMode="auto">
          <a:xfrm>
            <a:off x="1524000" y="609600"/>
            <a:ext cx="9144000" cy="5715000"/>
          </a:xfrm>
          <a:prstGeom prst="rect">
            <a:avLst/>
          </a:prstGeom>
          <a:noFill/>
          <a:ln w="9525">
            <a:noFill/>
            <a:miter lim="800000"/>
            <a:headEnd/>
            <a:tailEnd/>
          </a:ln>
        </p:spPr>
      </p:pic>
      <p:sp>
        <p:nvSpPr>
          <p:cNvPr id="4" name="Rectangle 3"/>
          <p:cNvSpPr/>
          <p:nvPr/>
        </p:nvSpPr>
        <p:spPr>
          <a:xfrm>
            <a:off x="2057400" y="152400"/>
            <a:ext cx="6629400" cy="523220"/>
          </a:xfrm>
          <a:prstGeom prst="rect">
            <a:avLst/>
          </a:prstGeom>
        </p:spPr>
        <p:txBody>
          <a:bodyPr wrap="square">
            <a:spAutoFit/>
          </a:bodyPr>
          <a:lstStyle/>
          <a:p>
            <a:r>
              <a:rPr lang="en-US" sz="2800" dirty="0">
                <a:solidFill>
                  <a:srgbClr val="00B050"/>
                </a:solidFill>
              </a:rPr>
              <a:t>STANDARD REDUCTION POTENTIAL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18</a:t>
            </a:fld>
            <a:endParaRPr lang="en-US"/>
          </a:p>
        </p:txBody>
      </p:sp>
      <p:sp>
        <p:nvSpPr>
          <p:cNvPr id="4" name="Rectangle 3"/>
          <p:cNvSpPr/>
          <p:nvPr/>
        </p:nvSpPr>
        <p:spPr>
          <a:xfrm>
            <a:off x="3200400" y="2057400"/>
            <a:ext cx="533400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4000" dirty="0">
                <a:solidFill>
                  <a:srgbClr val="00B050"/>
                </a:solidFill>
                <a:latin typeface="Times New Roman" pitchFamily="18" charset="0"/>
                <a:ea typeface="BatangChe" pitchFamily="49" charset="-127"/>
              </a:rPr>
              <a:t>Batteries &amp; Fuel Cells</a:t>
            </a:r>
            <a:endParaRPr lang="en-US" sz="4000" dirty="0">
              <a:solidFill>
                <a:srgbClr val="00B050"/>
              </a:solidFill>
            </a:endParaRPr>
          </a:p>
        </p:txBody>
      </p:sp>
      <p:sp>
        <p:nvSpPr>
          <p:cNvPr id="5" name="Rectangle 4"/>
          <p:cNvSpPr/>
          <p:nvPr/>
        </p:nvSpPr>
        <p:spPr>
          <a:xfrm rot="10800000" flipV="1">
            <a:off x="3733800" y="3048000"/>
            <a:ext cx="5378042" cy="523220"/>
          </a:xfrm>
          <a:prstGeom prst="rect">
            <a:avLst/>
          </a:prstGeom>
        </p:spPr>
        <p:txBody>
          <a:bodyPr wrap="square">
            <a:spAutoFit/>
          </a:bodyPr>
          <a:lstStyle/>
          <a:p>
            <a:r>
              <a:rPr lang="en-US" sz="2800" dirty="0">
                <a:latin typeface="Times New Roman" pitchFamily="18" charset="0"/>
                <a:cs typeface="Times New Roman" pitchFamily="18" charset="0"/>
              </a:rPr>
              <a:t>     A history in pictures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19</a:t>
            </a:fld>
            <a:endParaRPr lang="en-US"/>
          </a:p>
        </p:txBody>
      </p:sp>
      <p:pic>
        <p:nvPicPr>
          <p:cNvPr id="3" name="Picture 4"/>
          <p:cNvPicPr>
            <a:picLocks noChangeAspect="1" noChangeArrowheads="1"/>
          </p:cNvPicPr>
          <p:nvPr/>
        </p:nvPicPr>
        <p:blipFill>
          <a:blip r:embed="rId2" cstate="print"/>
          <a:srcRect/>
          <a:stretch>
            <a:fillRect/>
          </a:stretch>
        </p:blipFill>
        <p:spPr>
          <a:xfrm>
            <a:off x="2057400" y="1219200"/>
            <a:ext cx="1898650" cy="2185988"/>
          </a:xfrm>
          <a:prstGeom prst="rect">
            <a:avLst/>
          </a:prstGeom>
          <a:noFill/>
          <a:ln/>
        </p:spPr>
      </p:pic>
      <p:pic>
        <p:nvPicPr>
          <p:cNvPr id="4" name="Picture 6"/>
          <p:cNvPicPr>
            <a:picLocks noChangeAspect="1" noChangeArrowheads="1"/>
          </p:cNvPicPr>
          <p:nvPr/>
        </p:nvPicPr>
        <p:blipFill>
          <a:blip r:embed="rId3" cstate="print"/>
          <a:srcRect/>
          <a:stretch>
            <a:fillRect/>
          </a:stretch>
        </p:blipFill>
        <p:spPr>
          <a:xfrm>
            <a:off x="4953001" y="1447801"/>
            <a:ext cx="2676525" cy="1876425"/>
          </a:xfrm>
          <a:prstGeom prst="rect">
            <a:avLst/>
          </a:prstGeom>
          <a:noFill/>
          <a:ln/>
        </p:spPr>
      </p:pic>
      <p:pic>
        <p:nvPicPr>
          <p:cNvPr id="5" name="Picture 17"/>
          <p:cNvPicPr>
            <a:picLocks noChangeAspect="1" noChangeArrowheads="1"/>
          </p:cNvPicPr>
          <p:nvPr/>
        </p:nvPicPr>
        <p:blipFill>
          <a:blip r:embed="rId4" cstate="print"/>
          <a:srcRect/>
          <a:stretch>
            <a:fillRect/>
          </a:stretch>
        </p:blipFill>
        <p:spPr>
          <a:xfrm>
            <a:off x="2895601" y="4419601"/>
            <a:ext cx="2995613" cy="1676400"/>
          </a:xfrm>
          <a:prstGeom prst="rect">
            <a:avLst/>
          </a:prstGeom>
          <a:noFill/>
          <a:ln/>
        </p:spPr>
      </p:pic>
      <p:pic>
        <p:nvPicPr>
          <p:cNvPr id="6" name="Picture 15"/>
          <p:cNvPicPr>
            <a:picLocks noChangeAspect="1" noChangeArrowheads="1"/>
          </p:cNvPicPr>
          <p:nvPr/>
        </p:nvPicPr>
        <p:blipFill>
          <a:blip r:embed="rId5" cstate="print"/>
          <a:srcRect/>
          <a:stretch>
            <a:fillRect/>
          </a:stretch>
        </p:blipFill>
        <p:spPr>
          <a:xfrm>
            <a:off x="7696200" y="3962401"/>
            <a:ext cx="2001838" cy="2187575"/>
          </a:xfrm>
          <a:prstGeom prst="rect">
            <a:avLst/>
          </a:prstGeom>
          <a:noFill/>
          <a:ln/>
        </p:spPr>
      </p:pic>
      <p:sp>
        <p:nvSpPr>
          <p:cNvPr id="7" name="Rectangle 6"/>
          <p:cNvSpPr/>
          <p:nvPr/>
        </p:nvSpPr>
        <p:spPr>
          <a:xfrm>
            <a:off x="1828800" y="3505200"/>
            <a:ext cx="6400800" cy="369332"/>
          </a:xfrm>
          <a:prstGeom prst="rect">
            <a:avLst/>
          </a:prstGeom>
        </p:spPr>
        <p:txBody>
          <a:bodyPr wrap="square">
            <a:spAutoFit/>
          </a:bodyPr>
          <a:lstStyle/>
          <a:p>
            <a:r>
              <a:rPr lang="en-US" dirty="0">
                <a:latin typeface="Times New Roman" pitchFamily="18" charset="0"/>
                <a:cs typeface="Times New Roman" pitchFamily="18" charset="0"/>
              </a:rPr>
              <a:t> Luigi Galvani                                “Animal Electricity</a:t>
            </a:r>
          </a:p>
        </p:txBody>
      </p:sp>
      <p:sp>
        <p:nvSpPr>
          <p:cNvPr id="8" name="Rectangle 7"/>
          <p:cNvSpPr/>
          <p:nvPr/>
        </p:nvSpPr>
        <p:spPr>
          <a:xfrm>
            <a:off x="7696201" y="6324600"/>
            <a:ext cx="2736267" cy="369332"/>
          </a:xfrm>
          <a:prstGeom prst="rect">
            <a:avLst/>
          </a:prstGeom>
        </p:spPr>
        <p:txBody>
          <a:bodyPr wrap="square">
            <a:spAutoFit/>
          </a:bodyPr>
          <a:lstStyle/>
          <a:p>
            <a:r>
              <a:rPr lang="en-US" dirty="0">
                <a:latin typeface="Times New Roman" pitchFamily="18" charset="0"/>
                <a:cs typeface="Times New Roman" pitchFamily="18" charset="0"/>
              </a:rPr>
              <a:t> Alessandro Volta</a:t>
            </a:r>
          </a:p>
        </p:txBody>
      </p:sp>
      <p:sp>
        <p:nvSpPr>
          <p:cNvPr id="9" name="Rectangle 8"/>
          <p:cNvSpPr/>
          <p:nvPr/>
        </p:nvSpPr>
        <p:spPr>
          <a:xfrm>
            <a:off x="1905000" y="533400"/>
            <a:ext cx="7924800" cy="523220"/>
          </a:xfrm>
          <a:prstGeom prst="rect">
            <a:avLst/>
          </a:prstGeom>
        </p:spPr>
        <p:txBody>
          <a:bodyPr wrap="square">
            <a:spAutoFit/>
          </a:bodyPr>
          <a:lstStyle/>
          <a:p>
            <a:r>
              <a:rPr lang="en-US" sz="2800" dirty="0">
                <a:latin typeface="Times New Roman" pitchFamily="18" charset="0"/>
                <a:cs typeface="Times New Roman" pitchFamily="18" charset="0"/>
              </a:rPr>
              <a:t>1771-1800: The Galvani-Volta Controversy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228601"/>
            <a:ext cx="6400800" cy="2431435"/>
          </a:xfrm>
          <a:prstGeom prst="rect">
            <a:avLst/>
          </a:prstGeom>
        </p:spPr>
        <p:txBody>
          <a:bodyPr wrap="square">
            <a:spAutoFit/>
          </a:bodyPr>
          <a:lstStyle/>
          <a:p>
            <a:pPr algn="just">
              <a:defRPr/>
            </a:pPr>
            <a:r>
              <a:rPr lang="en-US" sz="3200" b="1" dirty="0">
                <a:solidFill>
                  <a:srgbClr val="00B050"/>
                </a:solidFill>
                <a:latin typeface="Times New Roman" pitchFamily="18" charset="0"/>
                <a:cs typeface="Times New Roman" pitchFamily="18" charset="0"/>
              </a:rPr>
              <a:t>        Good conductor: </a:t>
            </a:r>
          </a:p>
          <a:p>
            <a:pPr algn="just">
              <a:defRPr/>
            </a:pPr>
            <a:endParaRPr lang="en-US" sz="2400" dirty="0">
              <a:latin typeface="Times New Roman" pitchFamily="18" charset="0"/>
              <a:cs typeface="Times New Roman" pitchFamily="18" charset="0"/>
            </a:endParaRPr>
          </a:p>
          <a:p>
            <a:pPr algn="just">
              <a:defRPr/>
            </a:pPr>
            <a:r>
              <a:rPr lang="en-US" sz="2400" dirty="0">
                <a:latin typeface="Times New Roman" pitchFamily="18" charset="0"/>
                <a:cs typeface="Times New Roman" pitchFamily="18" charset="0"/>
              </a:rPr>
              <a:t>  It is a substance, which conducts electricity fully and freely. </a:t>
            </a:r>
          </a:p>
          <a:p>
            <a:pPr algn="just">
              <a:defRPr/>
            </a:pPr>
            <a:endParaRPr lang="en-US" sz="2400" dirty="0">
              <a:latin typeface="Times New Roman" pitchFamily="18" charset="0"/>
              <a:cs typeface="Times New Roman" pitchFamily="18" charset="0"/>
            </a:endParaRPr>
          </a:p>
          <a:p>
            <a:pPr algn="just">
              <a:defRPr/>
            </a:pPr>
            <a:r>
              <a:rPr lang="en-US" sz="2400" dirty="0">
                <a:latin typeface="Times New Roman" pitchFamily="18" charset="0"/>
                <a:cs typeface="Times New Roman" pitchFamily="18" charset="0"/>
              </a:rPr>
              <a:t>  EX: Metals like </a:t>
            </a:r>
            <a:r>
              <a:rPr lang="en-US" sz="2400" dirty="0">
                <a:solidFill>
                  <a:schemeClr val="tx1">
                    <a:lumMod val="95000"/>
                    <a:lumOff val="5000"/>
                  </a:schemeClr>
                </a:solidFill>
                <a:latin typeface="Times New Roman" pitchFamily="18" charset="0"/>
                <a:cs typeface="Times New Roman" pitchFamily="18" charset="0"/>
              </a:rPr>
              <a:t>Copper</a:t>
            </a:r>
            <a:r>
              <a:rPr lang="en-US" sz="2400" dirty="0">
                <a:latin typeface="Times New Roman" pitchFamily="18" charset="0"/>
                <a:cs typeface="Times New Roman" pitchFamily="18" charset="0"/>
              </a:rPr>
              <a:t>, Aluminum, and </a:t>
            </a:r>
            <a:r>
              <a:rPr lang="en-US" sz="2400" dirty="0">
                <a:solidFill>
                  <a:schemeClr val="tx1">
                    <a:lumMod val="95000"/>
                    <a:lumOff val="5000"/>
                  </a:schemeClr>
                </a:solidFill>
                <a:latin typeface="Times New Roman" pitchFamily="18" charset="0"/>
                <a:cs typeface="Times New Roman" pitchFamily="18" charset="0"/>
              </a:rPr>
              <a:t>Iron.</a:t>
            </a:r>
          </a:p>
        </p:txBody>
      </p:sp>
      <p:pic>
        <p:nvPicPr>
          <p:cNvPr id="25603" name="Picture 2" descr="C:\Documents and Settings\student\Desktop\images\copper-electrical-wire.jpg"/>
          <p:cNvPicPr>
            <a:picLocks noChangeAspect="1" noChangeArrowheads="1"/>
          </p:cNvPicPr>
          <p:nvPr/>
        </p:nvPicPr>
        <p:blipFill>
          <a:blip r:embed="rId2" cstate="print"/>
          <a:srcRect/>
          <a:stretch>
            <a:fillRect/>
          </a:stretch>
        </p:blipFill>
        <p:spPr bwMode="auto">
          <a:xfrm>
            <a:off x="1676400" y="3124200"/>
            <a:ext cx="2971800" cy="2514600"/>
          </a:xfrm>
          <a:prstGeom prst="rect">
            <a:avLst/>
          </a:prstGeom>
          <a:noFill/>
          <a:ln w="9525">
            <a:noFill/>
            <a:miter lim="800000"/>
            <a:headEnd/>
            <a:tailEnd/>
          </a:ln>
        </p:spPr>
      </p:pic>
      <p:pic>
        <p:nvPicPr>
          <p:cNvPr id="25604" name="Picture 1" descr="C:\Documents and Settings\student\Desktop\images\AL_3_2.jpg"/>
          <p:cNvPicPr>
            <a:picLocks noChangeAspect="1" noChangeArrowheads="1"/>
          </p:cNvPicPr>
          <p:nvPr/>
        </p:nvPicPr>
        <p:blipFill>
          <a:blip r:embed="rId3" cstate="print"/>
          <a:srcRect/>
          <a:stretch>
            <a:fillRect/>
          </a:stretch>
        </p:blipFill>
        <p:spPr bwMode="auto">
          <a:xfrm>
            <a:off x="4953000" y="3200400"/>
            <a:ext cx="2514600" cy="2667000"/>
          </a:xfrm>
          <a:prstGeom prst="rect">
            <a:avLst/>
          </a:prstGeom>
          <a:noFill/>
          <a:ln w="9525">
            <a:noFill/>
            <a:miter lim="800000"/>
            <a:headEnd/>
            <a:tailEnd/>
          </a:ln>
        </p:spPr>
      </p:pic>
      <p:pic>
        <p:nvPicPr>
          <p:cNvPr id="25605" name="Picture 3" descr="C:\Documents and Settings\student\Desktop\images\Barbed_Wire_Barbed_Iron_Wire_Barbed_Wire_Fence_Barbed_Wire.jpg"/>
          <p:cNvPicPr>
            <a:picLocks noChangeAspect="1" noChangeArrowheads="1"/>
          </p:cNvPicPr>
          <p:nvPr/>
        </p:nvPicPr>
        <p:blipFill>
          <a:blip r:embed="rId4" cstate="print"/>
          <a:srcRect/>
          <a:stretch>
            <a:fillRect/>
          </a:stretch>
        </p:blipFill>
        <p:spPr bwMode="auto">
          <a:xfrm>
            <a:off x="7924800" y="3124200"/>
            <a:ext cx="2286000" cy="2667000"/>
          </a:xfrm>
          <a:prstGeom prst="rect">
            <a:avLst/>
          </a:prstGeom>
          <a:noFill/>
          <a:ln w="9525">
            <a:noFill/>
            <a:miter lim="800000"/>
            <a:headEnd/>
            <a:tailEnd/>
          </a:ln>
        </p:spPr>
      </p:pic>
    </p:spTree>
  </p:cSld>
  <p:clrMapOvr>
    <a:masterClrMapping/>
  </p:clrMapOvr>
  <p:transition>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20</a:t>
            </a:fld>
            <a:endParaRPr lang="en-US"/>
          </a:p>
        </p:txBody>
      </p:sp>
      <p:pic>
        <p:nvPicPr>
          <p:cNvPr id="3" name="Picture 4"/>
          <p:cNvPicPr>
            <a:picLocks noChangeAspect="1" noChangeArrowheads="1"/>
          </p:cNvPicPr>
          <p:nvPr/>
        </p:nvPicPr>
        <p:blipFill>
          <a:blip r:embed="rId2" cstate="print"/>
          <a:srcRect/>
          <a:stretch>
            <a:fillRect/>
          </a:stretch>
        </p:blipFill>
        <p:spPr>
          <a:xfrm>
            <a:off x="2209800" y="1981200"/>
            <a:ext cx="3657600" cy="3657600"/>
          </a:xfrm>
          <a:prstGeom prst="rect">
            <a:avLst/>
          </a:prstGeom>
          <a:noFill/>
          <a:ln/>
        </p:spPr>
      </p:pic>
      <p:pic>
        <p:nvPicPr>
          <p:cNvPr id="4" name="Picture 3"/>
          <p:cNvPicPr>
            <a:picLocks noChangeAspect="1" noChangeArrowheads="1"/>
          </p:cNvPicPr>
          <p:nvPr/>
        </p:nvPicPr>
        <p:blipFill>
          <a:blip r:embed="rId3" cstate="print"/>
          <a:srcRect/>
          <a:stretch>
            <a:fillRect/>
          </a:stretch>
        </p:blipFill>
        <p:spPr>
          <a:xfrm>
            <a:off x="6172201" y="1752600"/>
            <a:ext cx="3635375" cy="3886200"/>
          </a:xfrm>
          <a:prstGeom prst="rect">
            <a:avLst/>
          </a:prstGeom>
        </p:spPr>
      </p:pic>
      <p:sp>
        <p:nvSpPr>
          <p:cNvPr id="5" name="Rectangle 4"/>
          <p:cNvSpPr/>
          <p:nvPr/>
        </p:nvSpPr>
        <p:spPr>
          <a:xfrm>
            <a:off x="1752601" y="685800"/>
            <a:ext cx="6236081" cy="523220"/>
          </a:xfrm>
          <a:prstGeom prst="rect">
            <a:avLst/>
          </a:prstGeom>
        </p:spPr>
        <p:txBody>
          <a:bodyPr wrap="square">
            <a:spAutoFit/>
          </a:bodyPr>
          <a:lstStyle/>
          <a:p>
            <a:r>
              <a:rPr lang="en-US" sz="2800" dirty="0">
                <a:latin typeface="Times New Roman" pitchFamily="18" charset="0"/>
                <a:cs typeface="Times New Roman" pitchFamily="18" charset="0"/>
              </a:rPr>
              <a:t>1800: The First Battery (Voltaic Pile)</a:t>
            </a:r>
          </a:p>
        </p:txBody>
      </p:sp>
      <p:sp>
        <p:nvSpPr>
          <p:cNvPr id="6" name="Rectangle 5"/>
          <p:cNvSpPr/>
          <p:nvPr/>
        </p:nvSpPr>
        <p:spPr>
          <a:xfrm>
            <a:off x="5562600" y="5791200"/>
            <a:ext cx="4876800" cy="369332"/>
          </a:xfrm>
          <a:prstGeom prst="rect">
            <a:avLst/>
          </a:prstGeom>
        </p:spPr>
        <p:txBody>
          <a:bodyPr wrap="square">
            <a:spAutoFit/>
          </a:bodyPr>
          <a:lstStyle/>
          <a:p>
            <a:r>
              <a:rPr lang="en-US" dirty="0">
                <a:latin typeface="Times New Roman" pitchFamily="18" charset="0"/>
                <a:cs typeface="Times New Roman" pitchFamily="18" charset="0"/>
              </a:rPr>
              <a:t>1801: Volta presenting his battery to Napoleon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21</a:t>
            </a:fld>
            <a:endParaRPr lang="en-US"/>
          </a:p>
        </p:txBody>
      </p:sp>
      <p:pic>
        <p:nvPicPr>
          <p:cNvPr id="3" name="Picture 6"/>
          <p:cNvPicPr>
            <a:picLocks noChangeAspect="1" noChangeArrowheads="1"/>
          </p:cNvPicPr>
          <p:nvPr/>
        </p:nvPicPr>
        <p:blipFill>
          <a:blip r:embed="rId2" cstate="print"/>
          <a:srcRect/>
          <a:stretch>
            <a:fillRect/>
          </a:stretch>
        </p:blipFill>
        <p:spPr>
          <a:xfrm>
            <a:off x="1981200" y="1752600"/>
            <a:ext cx="1562100" cy="2286000"/>
          </a:xfrm>
          <a:prstGeom prst="rect">
            <a:avLst/>
          </a:prstGeom>
          <a:noFill/>
          <a:ln/>
        </p:spPr>
      </p:pic>
      <p:pic>
        <p:nvPicPr>
          <p:cNvPr id="4" name="Picture 3"/>
          <p:cNvPicPr>
            <a:picLocks noChangeAspect="1" noChangeArrowheads="1"/>
          </p:cNvPicPr>
          <p:nvPr/>
        </p:nvPicPr>
        <p:blipFill>
          <a:blip r:embed="rId3" cstate="print"/>
          <a:srcRect/>
          <a:stretch>
            <a:fillRect/>
          </a:stretch>
        </p:blipFill>
        <p:spPr>
          <a:xfrm>
            <a:off x="4419601" y="2133600"/>
            <a:ext cx="2906713" cy="4038600"/>
          </a:xfrm>
          <a:prstGeom prst="rect">
            <a:avLst/>
          </a:prstGeom>
        </p:spPr>
      </p:pic>
      <p:pic>
        <p:nvPicPr>
          <p:cNvPr id="5" name="Picture 4"/>
          <p:cNvPicPr>
            <a:picLocks noChangeAspect="1" noChangeArrowheads="1"/>
          </p:cNvPicPr>
          <p:nvPr/>
        </p:nvPicPr>
        <p:blipFill>
          <a:blip r:embed="rId4" cstate="print"/>
          <a:srcRect/>
          <a:stretch>
            <a:fillRect/>
          </a:stretch>
        </p:blipFill>
        <p:spPr>
          <a:xfrm>
            <a:off x="8153400" y="1600200"/>
            <a:ext cx="1911350" cy="2590800"/>
          </a:xfrm>
          <a:prstGeom prst="rect">
            <a:avLst/>
          </a:prstGeom>
          <a:noFill/>
          <a:ln/>
        </p:spPr>
      </p:pic>
      <p:sp>
        <p:nvSpPr>
          <p:cNvPr id="6" name="Rectangle 5"/>
          <p:cNvSpPr/>
          <p:nvPr/>
        </p:nvSpPr>
        <p:spPr>
          <a:xfrm>
            <a:off x="2133600" y="304801"/>
            <a:ext cx="7162800" cy="830997"/>
          </a:xfrm>
          <a:prstGeom prst="rect">
            <a:avLst/>
          </a:prstGeom>
        </p:spPr>
        <p:txBody>
          <a:bodyPr wrap="square">
            <a:spAutoFit/>
          </a:bodyPr>
          <a:lstStyle/>
          <a:p>
            <a:r>
              <a:rPr lang="en-US" sz="2400" dirty="0">
                <a:latin typeface="Times New Roman" pitchFamily="18" charset="0"/>
                <a:cs typeface="Times New Roman" pitchFamily="18" charset="0"/>
              </a:rPr>
              <a:t>1821: The First Electric Motor</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1835: The First BEV (Battery Electric Vehicle)</a:t>
            </a:r>
          </a:p>
        </p:txBody>
      </p:sp>
      <p:sp>
        <p:nvSpPr>
          <p:cNvPr id="7" name="Rectangle 6"/>
          <p:cNvSpPr/>
          <p:nvPr/>
        </p:nvSpPr>
        <p:spPr>
          <a:xfrm>
            <a:off x="1752601" y="4191000"/>
            <a:ext cx="1742785" cy="369332"/>
          </a:xfrm>
          <a:prstGeom prst="rect">
            <a:avLst/>
          </a:prstGeom>
        </p:spPr>
        <p:txBody>
          <a:bodyPr wrap="none">
            <a:spAutoFit/>
          </a:bodyPr>
          <a:lstStyle/>
          <a:p>
            <a:r>
              <a:rPr lang="en-US" altLang="zh-CN" dirty="0">
                <a:latin typeface="Times New Roman" pitchFamily="18" charset="0"/>
                <a:ea typeface="宋体" pitchFamily="2" charset="-122"/>
                <a:cs typeface="Times New Roman" pitchFamily="18" charset="0"/>
              </a:rPr>
              <a:t>Michael Faraday</a:t>
            </a:r>
          </a:p>
        </p:txBody>
      </p:sp>
      <p:sp>
        <p:nvSpPr>
          <p:cNvPr id="8" name="Rectangle 7"/>
          <p:cNvSpPr/>
          <p:nvPr/>
        </p:nvSpPr>
        <p:spPr>
          <a:xfrm>
            <a:off x="8153400" y="4343400"/>
            <a:ext cx="2209800" cy="400110"/>
          </a:xfrm>
          <a:prstGeom prst="rect">
            <a:avLst/>
          </a:prstGeom>
        </p:spPr>
        <p:txBody>
          <a:bodyPr wrap="square">
            <a:spAutoFit/>
          </a:bodyPr>
          <a:lstStyle/>
          <a:p>
            <a:r>
              <a:rPr lang="en-US" altLang="zh-CN" sz="2000" dirty="0" err="1">
                <a:latin typeface="Times New Roman" pitchFamily="18" charset="0"/>
                <a:ea typeface="宋体" pitchFamily="2" charset="-122"/>
                <a:cs typeface="Times New Roman" pitchFamily="18" charset="0"/>
              </a:rPr>
              <a:t>Sibrandus</a:t>
            </a:r>
            <a:r>
              <a:rPr lang="en-US" altLang="zh-CN" sz="2000" dirty="0">
                <a:latin typeface="Times New Roman" pitchFamily="18" charset="0"/>
                <a:ea typeface="宋体" pitchFamily="2" charset="-122"/>
                <a:cs typeface="Times New Roman" pitchFamily="18" charset="0"/>
              </a:rPr>
              <a:t> </a:t>
            </a:r>
            <a:r>
              <a:rPr lang="en-US" altLang="zh-CN" sz="2000" dirty="0" err="1">
                <a:latin typeface="Times New Roman" pitchFamily="18" charset="0"/>
                <a:ea typeface="宋体" pitchFamily="2" charset="-122"/>
                <a:cs typeface="Times New Roman" pitchFamily="18" charset="0"/>
              </a:rPr>
              <a:t>Stratingh</a:t>
            </a:r>
            <a:r>
              <a:rPr lang="en-US" altLang="zh-CN" sz="2000" dirty="0">
                <a:latin typeface="Times New Roman" pitchFamily="18" charset="0"/>
                <a:ea typeface="宋体" pitchFamily="2" charset="-122"/>
                <a:cs typeface="Times New Roman" pitchFamily="18"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22</a:t>
            </a:fld>
            <a:endParaRPr lang="en-US"/>
          </a:p>
        </p:txBody>
      </p:sp>
      <p:pic>
        <p:nvPicPr>
          <p:cNvPr id="3" name="Picture 6"/>
          <p:cNvPicPr>
            <a:picLocks noChangeAspect="1" noChangeArrowheads="1"/>
          </p:cNvPicPr>
          <p:nvPr/>
        </p:nvPicPr>
        <p:blipFill>
          <a:blip r:embed="rId2" cstate="print"/>
          <a:srcRect/>
          <a:stretch>
            <a:fillRect/>
          </a:stretch>
        </p:blipFill>
        <p:spPr>
          <a:xfrm>
            <a:off x="2057400" y="1524000"/>
            <a:ext cx="5257800" cy="4129088"/>
          </a:xfrm>
          <a:prstGeom prst="rect">
            <a:avLst/>
          </a:prstGeom>
          <a:noFill/>
          <a:ln/>
        </p:spPr>
      </p:pic>
      <p:pic>
        <p:nvPicPr>
          <p:cNvPr id="4" name="Picture 4"/>
          <p:cNvPicPr>
            <a:picLocks noChangeAspect="1" noChangeArrowheads="1"/>
          </p:cNvPicPr>
          <p:nvPr/>
        </p:nvPicPr>
        <p:blipFill>
          <a:blip r:embed="rId3" cstate="print"/>
          <a:srcRect/>
          <a:stretch>
            <a:fillRect/>
          </a:stretch>
        </p:blipFill>
        <p:spPr>
          <a:xfrm>
            <a:off x="7543800" y="2133600"/>
            <a:ext cx="2547938" cy="3200400"/>
          </a:xfrm>
          <a:prstGeom prst="rect">
            <a:avLst/>
          </a:prstGeom>
          <a:noFill/>
          <a:ln/>
        </p:spPr>
      </p:pic>
      <p:sp>
        <p:nvSpPr>
          <p:cNvPr id="5" name="Rectangle 4"/>
          <p:cNvSpPr/>
          <p:nvPr/>
        </p:nvSpPr>
        <p:spPr>
          <a:xfrm>
            <a:off x="7924800" y="5562600"/>
            <a:ext cx="1889684" cy="369332"/>
          </a:xfrm>
          <a:prstGeom prst="rect">
            <a:avLst/>
          </a:prstGeom>
        </p:spPr>
        <p:txBody>
          <a:bodyPr wrap="none">
            <a:spAutoFit/>
          </a:bodyPr>
          <a:lstStyle/>
          <a:p>
            <a:r>
              <a:rPr lang="en-US" altLang="zh-CN" dirty="0">
                <a:latin typeface="Times New Roman" pitchFamily="18" charset="0"/>
                <a:ea typeface="宋体" pitchFamily="2" charset="-122"/>
                <a:cs typeface="Times New Roman" pitchFamily="18" charset="0"/>
              </a:rPr>
              <a:t>Sir William Grove</a:t>
            </a:r>
            <a:endParaRPr lang="en-US" dirty="0">
              <a:latin typeface="Times New Roman" pitchFamily="18" charset="0"/>
              <a:cs typeface="Times New Roman" pitchFamily="18" charset="0"/>
            </a:endParaRPr>
          </a:p>
        </p:txBody>
      </p:sp>
      <p:sp>
        <p:nvSpPr>
          <p:cNvPr id="6" name="Rectangle 5"/>
          <p:cNvSpPr/>
          <p:nvPr/>
        </p:nvSpPr>
        <p:spPr>
          <a:xfrm>
            <a:off x="1752600" y="304800"/>
            <a:ext cx="8153400" cy="523220"/>
          </a:xfrm>
          <a:prstGeom prst="rect">
            <a:avLst/>
          </a:prstGeom>
        </p:spPr>
        <p:txBody>
          <a:bodyPr wrap="square">
            <a:spAutoFit/>
          </a:bodyPr>
          <a:lstStyle/>
          <a:p>
            <a:r>
              <a:rPr lang="en-US" sz="2800" dirty="0">
                <a:latin typeface="Times New Roman" pitchFamily="18" charset="0"/>
                <a:cs typeface="Times New Roman" pitchFamily="18" charset="0"/>
              </a:rPr>
              <a:t>1839: First Fuel Cell (Grove’s “Gas Battery”)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23</a:t>
            </a:fld>
            <a:endParaRPr lang="en-US"/>
          </a:p>
        </p:txBody>
      </p:sp>
      <p:pic>
        <p:nvPicPr>
          <p:cNvPr id="3" name="Picture 2" descr="C:\Documents and Settings\student\Desktop\images\LI Battery.jpg"/>
          <p:cNvPicPr>
            <a:picLocks noChangeAspect="1" noChangeArrowheads="1"/>
          </p:cNvPicPr>
          <p:nvPr/>
        </p:nvPicPr>
        <p:blipFill>
          <a:blip r:embed="rId2" cstate="print"/>
          <a:srcRect/>
          <a:stretch>
            <a:fillRect/>
          </a:stretch>
        </p:blipFill>
        <p:spPr bwMode="auto">
          <a:xfrm>
            <a:off x="1752600" y="1752600"/>
            <a:ext cx="4279726" cy="3810000"/>
          </a:xfrm>
          <a:prstGeom prst="rect">
            <a:avLst/>
          </a:prstGeom>
          <a:noFill/>
        </p:spPr>
      </p:pic>
      <p:pic>
        <p:nvPicPr>
          <p:cNvPr id="4" name="Picture 3" descr="C:\Documents and Settings\student\Desktop\images\example-of-lithium-ion-battery.jpg"/>
          <p:cNvPicPr>
            <a:picLocks noChangeAspect="1" noChangeArrowheads="1"/>
          </p:cNvPicPr>
          <p:nvPr/>
        </p:nvPicPr>
        <p:blipFill>
          <a:blip r:embed="rId3" cstate="print"/>
          <a:srcRect/>
          <a:stretch>
            <a:fillRect/>
          </a:stretch>
        </p:blipFill>
        <p:spPr bwMode="auto">
          <a:xfrm>
            <a:off x="5791200" y="1295400"/>
            <a:ext cx="4533900" cy="4876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24</a:t>
            </a:fld>
            <a:endParaRPr lang="en-US"/>
          </a:p>
        </p:txBody>
      </p:sp>
      <p:sp>
        <p:nvSpPr>
          <p:cNvPr id="3" name="Rectangle 2"/>
          <p:cNvSpPr/>
          <p:nvPr/>
        </p:nvSpPr>
        <p:spPr>
          <a:xfrm>
            <a:off x="2057400" y="1447801"/>
            <a:ext cx="7696200" cy="4524315"/>
          </a:xfrm>
          <a:prstGeom prst="rect">
            <a:avLst/>
          </a:prstGeom>
        </p:spPr>
        <p:txBody>
          <a:bodyPr wrap="square">
            <a:spAutoFit/>
          </a:bodyPr>
          <a:lstStyle/>
          <a:p>
            <a:pPr algn="just"/>
            <a:r>
              <a:rPr lang="en-US" sz="2400" dirty="0">
                <a:solidFill>
                  <a:schemeClr val="tx1">
                    <a:lumMod val="95000"/>
                    <a:lumOff val="5000"/>
                  </a:schemeClr>
                </a:solidFill>
                <a:latin typeface="Times New Roman" pitchFamily="18" charset="0"/>
                <a:cs typeface="Times New Roman" pitchFamily="18" charset="0"/>
              </a:rPr>
              <a:t>They are electrochemical cells connected in series</a:t>
            </a:r>
          </a:p>
          <a:p>
            <a:pPr algn="just"/>
            <a:r>
              <a:rPr lang="en-US" sz="2400" dirty="0">
                <a:solidFill>
                  <a:schemeClr val="tx1">
                    <a:lumMod val="95000"/>
                    <a:lumOff val="5000"/>
                  </a:schemeClr>
                </a:solidFill>
                <a:latin typeface="Times New Roman" pitchFamily="18" charset="0"/>
                <a:cs typeface="Times New Roman" pitchFamily="18" charset="0"/>
              </a:rPr>
              <a:t> </a:t>
            </a:r>
          </a:p>
          <a:p>
            <a:pPr algn="just"/>
            <a:r>
              <a:rPr lang="en-US" sz="2400" dirty="0">
                <a:solidFill>
                  <a:schemeClr val="tx1">
                    <a:lumMod val="95000"/>
                    <a:lumOff val="5000"/>
                  </a:schemeClr>
                </a:solidFill>
                <a:latin typeface="Times New Roman" pitchFamily="18" charset="0"/>
                <a:cs typeface="Times New Roman" pitchFamily="18" charset="0"/>
              </a:rPr>
              <a:t>Batteries are Store houses of electrical energy</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They are used as a source of direct electric current at constant voltage.</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They are classified into two types</a:t>
            </a:r>
          </a:p>
          <a:p>
            <a:pPr algn="just"/>
            <a:r>
              <a:rPr lang="en-US" sz="2400" dirty="0">
                <a:solidFill>
                  <a:schemeClr val="tx1">
                    <a:lumMod val="95000"/>
                    <a:lumOff val="5000"/>
                  </a:schemeClr>
                </a:solidFill>
                <a:latin typeface="Times New Roman" pitchFamily="18" charset="0"/>
                <a:cs typeface="Times New Roman" pitchFamily="18" charset="0"/>
              </a:rPr>
              <a:t>            </a:t>
            </a:r>
          </a:p>
          <a:p>
            <a:pPr algn="just"/>
            <a:r>
              <a:rPr lang="en-US" sz="2400" dirty="0" err="1">
                <a:solidFill>
                  <a:schemeClr val="tx1">
                    <a:lumMod val="95000"/>
                    <a:lumOff val="5000"/>
                  </a:schemeClr>
                </a:solidFill>
                <a:latin typeface="Times New Roman" pitchFamily="18" charset="0"/>
                <a:cs typeface="Times New Roman" pitchFamily="18" charset="0"/>
              </a:rPr>
              <a:t>i</a:t>
            </a:r>
            <a:r>
              <a:rPr lang="en-US" sz="2400" dirty="0">
                <a:solidFill>
                  <a:schemeClr val="tx1">
                    <a:lumMod val="95000"/>
                    <a:lumOff val="5000"/>
                  </a:schemeClr>
                </a:solidFill>
                <a:latin typeface="Times New Roman" pitchFamily="18" charset="0"/>
                <a:cs typeface="Times New Roman" pitchFamily="18" charset="0"/>
              </a:rPr>
              <a:t>) Primary cell</a:t>
            </a:r>
          </a:p>
          <a:p>
            <a:pPr algn="just"/>
            <a:r>
              <a:rPr lang="en-US" sz="2400" dirty="0">
                <a:solidFill>
                  <a:schemeClr val="tx1">
                    <a:lumMod val="95000"/>
                    <a:lumOff val="5000"/>
                  </a:schemeClr>
                </a:solidFill>
                <a:latin typeface="Times New Roman" pitchFamily="18" charset="0"/>
                <a:cs typeface="Times New Roman" pitchFamily="18" charset="0"/>
              </a:rPr>
              <a:t>            </a:t>
            </a:r>
          </a:p>
          <a:p>
            <a:pPr algn="just"/>
            <a:r>
              <a:rPr lang="en-US" sz="2400" dirty="0">
                <a:solidFill>
                  <a:schemeClr val="tx1">
                    <a:lumMod val="95000"/>
                    <a:lumOff val="5000"/>
                  </a:schemeClr>
                </a:solidFill>
                <a:latin typeface="Times New Roman" pitchFamily="18" charset="0"/>
                <a:cs typeface="Times New Roman" pitchFamily="18" charset="0"/>
              </a:rPr>
              <a:t>ii) Secondary cell   </a:t>
            </a:r>
          </a:p>
        </p:txBody>
      </p:sp>
      <p:pic>
        <p:nvPicPr>
          <p:cNvPr id="4" name="Picture 2" descr="C:\Users\student\Desktop\battery.jpg"/>
          <p:cNvPicPr>
            <a:picLocks noChangeAspect="1" noChangeArrowheads="1"/>
          </p:cNvPicPr>
          <p:nvPr/>
        </p:nvPicPr>
        <p:blipFill>
          <a:blip r:embed="rId2" cstate="print"/>
          <a:srcRect/>
          <a:stretch>
            <a:fillRect/>
          </a:stretch>
        </p:blipFill>
        <p:spPr bwMode="auto">
          <a:xfrm>
            <a:off x="7772400" y="3276601"/>
            <a:ext cx="2533650" cy="1890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descr="C:\Users\student\Desktop\usbcell.jpg"/>
          <p:cNvPicPr>
            <a:picLocks noChangeAspect="1" noChangeArrowheads="1"/>
          </p:cNvPicPr>
          <p:nvPr/>
        </p:nvPicPr>
        <p:blipFill>
          <a:blip r:embed="rId3" cstate="print"/>
          <a:srcRect/>
          <a:stretch>
            <a:fillRect/>
          </a:stretch>
        </p:blipFill>
        <p:spPr bwMode="auto">
          <a:xfrm>
            <a:off x="5638800" y="4495801"/>
            <a:ext cx="1924050" cy="2219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2819400" y="685801"/>
            <a:ext cx="3733800" cy="646331"/>
          </a:xfrm>
          <a:prstGeom prst="rect">
            <a:avLst/>
          </a:prstGeom>
        </p:spPr>
        <p:txBody>
          <a:bodyPr wrap="square">
            <a:spAutoFit/>
          </a:bodyPr>
          <a:lstStyle/>
          <a:p>
            <a:pPr algn="just"/>
            <a:r>
              <a:rPr lang="en-US" sz="3600" dirty="0">
                <a:solidFill>
                  <a:srgbClr val="00B050"/>
                </a:solidFill>
                <a:latin typeface="Times New Roman" pitchFamily="18" charset="0"/>
                <a:cs typeface="Times New Roman" pitchFamily="18" charset="0"/>
              </a:rPr>
              <a:t>BATTERIES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Administrator\Desktop\pic.jpg"/>
          <p:cNvPicPr>
            <a:picLocks noGrp="1" noChangeAspect="1" noChangeArrowheads="1"/>
          </p:cNvPicPr>
          <p:nvPr>
            <p:ph idx="1"/>
          </p:nvPr>
        </p:nvPicPr>
        <p:blipFill>
          <a:blip r:embed="rId2" cstate="print"/>
          <a:stretch>
            <a:fillRect/>
          </a:stretch>
        </p:blipFill>
        <p:spPr bwMode="auto">
          <a:xfrm>
            <a:off x="6019800" y="4343400"/>
            <a:ext cx="32766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pPr>
              <a:defRPr/>
            </a:pPr>
            <a:fld id="{0BDFEE4F-4A7B-4118-A47E-F9A94867F57B}" type="slidenum">
              <a:rPr lang="en-US" smtClean="0"/>
              <a:pPr>
                <a:defRPr/>
              </a:pPr>
              <a:t>25</a:t>
            </a:fld>
            <a:endParaRPr lang="en-US"/>
          </a:p>
        </p:txBody>
      </p:sp>
      <p:sp>
        <p:nvSpPr>
          <p:cNvPr id="4" name="Title 3"/>
          <p:cNvSpPr>
            <a:spLocks noGrp="1"/>
          </p:cNvSpPr>
          <p:nvPr>
            <p:ph type="title"/>
          </p:nvPr>
        </p:nvSpPr>
        <p:spPr>
          <a:xfrm>
            <a:off x="1752600" y="228600"/>
            <a:ext cx="8229600" cy="685800"/>
          </a:xfrm>
        </p:spPr>
        <p:txBody>
          <a:bodyPr>
            <a:normAutofit/>
          </a:bodyPr>
          <a:lstStyle/>
          <a:p>
            <a:pPr algn="just"/>
            <a:r>
              <a:rPr lang="en-US" sz="3200" dirty="0">
                <a:latin typeface="Times New Roman" pitchFamily="18" charset="0"/>
                <a:cs typeface="Times New Roman" pitchFamily="18" charset="0"/>
              </a:rPr>
              <a:t>    </a:t>
            </a:r>
            <a:r>
              <a:rPr lang="en-US" sz="3200" dirty="0">
                <a:solidFill>
                  <a:srgbClr val="00B050"/>
                </a:solidFill>
                <a:latin typeface="Times New Roman" pitchFamily="18" charset="0"/>
                <a:cs typeface="Times New Roman" pitchFamily="18" charset="0"/>
              </a:rPr>
              <a:t>Methanol-oxygen fuel cell:</a:t>
            </a:r>
          </a:p>
        </p:txBody>
      </p:sp>
      <p:sp>
        <p:nvSpPr>
          <p:cNvPr id="13" name="Rectangle 12"/>
          <p:cNvSpPr/>
          <p:nvPr/>
        </p:nvSpPr>
        <p:spPr>
          <a:xfrm>
            <a:off x="1981200" y="1066800"/>
            <a:ext cx="8077200" cy="3416320"/>
          </a:xfrm>
          <a:prstGeom prst="rect">
            <a:avLst/>
          </a:prstGeom>
        </p:spPr>
        <p:txBody>
          <a:bodyPr wrap="square">
            <a:spAutoFit/>
          </a:bodyPr>
          <a:lstStyle/>
          <a:p>
            <a:pPr marL="1024128" lvl="1" indent="-457200" algn="just">
              <a:buFont typeface="Wingdings" pitchFamily="2" charset="2"/>
              <a:buChar char="Ø"/>
              <a:defRPr/>
            </a:pPr>
            <a:r>
              <a:rPr lang="en-US" sz="2400" dirty="0">
                <a:solidFill>
                  <a:schemeClr val="tx1">
                    <a:lumMod val="95000"/>
                    <a:lumOff val="5000"/>
                  </a:schemeClr>
                </a:solidFill>
                <a:latin typeface="Times New Roman" pitchFamily="18" charset="0"/>
                <a:cs typeface="Times New Roman" pitchFamily="18" charset="0"/>
              </a:rPr>
              <a:t>   In this cell, CH</a:t>
            </a:r>
            <a:r>
              <a:rPr lang="en-US" sz="2400" baseline="-25000" dirty="0">
                <a:solidFill>
                  <a:schemeClr val="tx1">
                    <a:lumMod val="95000"/>
                    <a:lumOff val="5000"/>
                  </a:schemeClr>
                </a:solidFill>
                <a:latin typeface="Times New Roman" pitchFamily="18" charset="0"/>
                <a:cs typeface="Times New Roman" pitchFamily="18" charset="0"/>
              </a:rPr>
              <a:t>3</a:t>
            </a:r>
            <a:r>
              <a:rPr lang="en-US" sz="2400" dirty="0">
                <a:solidFill>
                  <a:schemeClr val="tx1">
                    <a:lumMod val="95000"/>
                    <a:lumOff val="5000"/>
                  </a:schemeClr>
                </a:solidFill>
                <a:latin typeface="Times New Roman" pitchFamily="18" charset="0"/>
                <a:cs typeface="Times New Roman" pitchFamily="18" charset="0"/>
              </a:rPr>
              <a:t>OH is used as a fuel &amp; O</a:t>
            </a:r>
            <a:r>
              <a:rPr lang="en-US" sz="2400" baseline="-25000" dirty="0">
                <a:solidFill>
                  <a:schemeClr val="tx1">
                    <a:lumMod val="95000"/>
                    <a:lumOff val="5000"/>
                  </a:schemeClr>
                </a:solidFill>
                <a:latin typeface="Times New Roman" pitchFamily="18" charset="0"/>
                <a:cs typeface="Times New Roman" pitchFamily="18" charset="0"/>
              </a:rPr>
              <a:t>2 </a:t>
            </a:r>
            <a:r>
              <a:rPr lang="en-US" sz="2400" dirty="0">
                <a:solidFill>
                  <a:schemeClr val="tx1">
                    <a:lumMod val="95000"/>
                    <a:lumOff val="5000"/>
                  </a:schemeClr>
                </a:solidFill>
                <a:latin typeface="Times New Roman" pitchFamily="18" charset="0"/>
                <a:cs typeface="Times New Roman" pitchFamily="18" charset="0"/>
              </a:rPr>
              <a:t>as a oxidant to generate electric current.  This cell has two electrodes.                                                                       </a:t>
            </a:r>
          </a:p>
          <a:p>
            <a:pPr marL="1024128" lvl="1" indent="-457200" algn="just">
              <a:buFont typeface="Wingdings" pitchFamily="2" charset="2"/>
              <a:buChar char="Ø"/>
              <a:defRPr/>
            </a:pPr>
            <a:endParaRPr lang="en-US" sz="2400" dirty="0">
              <a:solidFill>
                <a:schemeClr val="tx1">
                  <a:lumMod val="95000"/>
                  <a:lumOff val="5000"/>
                </a:schemeClr>
              </a:solidFill>
              <a:latin typeface="Times New Roman" pitchFamily="18" charset="0"/>
              <a:cs typeface="Times New Roman" pitchFamily="18" charset="0"/>
            </a:endParaRPr>
          </a:p>
          <a:p>
            <a:pPr marL="1024128" lvl="1" indent="-457200" algn="just">
              <a:buFont typeface="Wingdings" pitchFamily="2" charset="2"/>
              <a:buChar char="Ø"/>
              <a:defRPr/>
            </a:pPr>
            <a:r>
              <a:rPr lang="en-US" sz="2400" dirty="0">
                <a:solidFill>
                  <a:schemeClr val="tx1">
                    <a:lumMod val="95000"/>
                    <a:lumOff val="5000"/>
                  </a:schemeClr>
                </a:solidFill>
                <a:latin typeface="Times New Roman" pitchFamily="18" charset="0"/>
                <a:cs typeface="Times New Roman" pitchFamily="18" charset="0"/>
              </a:rPr>
              <a:t>porous nickel electrode coated with pt/pd catalyst act as anode &amp; coated with silver catalyst act as cathode.                                                                                         </a:t>
            </a:r>
          </a:p>
          <a:p>
            <a:pPr marL="1024128" lvl="1" indent="-457200" algn="just">
              <a:buFont typeface="Wingdings" pitchFamily="2" charset="2"/>
              <a:buChar char="Ø"/>
              <a:defRPr/>
            </a:pPr>
            <a:endParaRPr lang="en-US" sz="2400" dirty="0">
              <a:solidFill>
                <a:schemeClr val="tx1">
                  <a:lumMod val="95000"/>
                  <a:lumOff val="5000"/>
                </a:schemeClr>
              </a:solidFill>
              <a:latin typeface="Times New Roman" pitchFamily="18" charset="0"/>
              <a:cs typeface="Times New Roman" pitchFamily="18" charset="0"/>
            </a:endParaRPr>
          </a:p>
          <a:p>
            <a:pPr marL="1024128" lvl="1" indent="-457200" algn="just">
              <a:buFont typeface="Wingdings" pitchFamily="2" charset="2"/>
              <a:buChar char="Ø"/>
              <a:defRPr/>
            </a:pPr>
            <a:r>
              <a:rPr lang="en-US" sz="2400" dirty="0">
                <a:solidFill>
                  <a:schemeClr val="tx1">
                    <a:lumMod val="95000"/>
                    <a:lumOff val="5000"/>
                  </a:schemeClr>
                </a:solidFill>
                <a:latin typeface="Times New Roman" pitchFamily="18" charset="0"/>
                <a:cs typeface="Times New Roman" pitchFamily="18" charset="0"/>
              </a:rPr>
              <a:t>The electrolyte KOH taken is in between two electrodes.                                                                                                                      </a:t>
            </a:r>
            <a:r>
              <a:rPr lang="en-US" sz="2400" dirty="0">
                <a:solidFill>
                  <a:srgbClr val="800000"/>
                </a:solidFill>
                <a:latin typeface="Times New Roman" pitchFamily="18" charset="0"/>
                <a:cs typeface="Times New Roman" pitchFamily="18" charset="0"/>
              </a:rPr>
              <a:t> </a:t>
            </a:r>
            <a:endParaRPr lang="en-US" sz="2400" baseline="30000" dirty="0">
              <a:solidFill>
                <a:srgbClr val="80000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81200" y="457201"/>
            <a:ext cx="8077200" cy="2514601"/>
          </a:xfrm>
        </p:spPr>
        <p:txBody>
          <a:bodyPr>
            <a:normAutofit/>
          </a:bodyPr>
          <a:lstStyle/>
          <a:p>
            <a:pPr algn="just"/>
            <a:r>
              <a:rPr lang="en-US" sz="2400" b="1" dirty="0">
                <a:solidFill>
                  <a:schemeClr val="tx1">
                    <a:lumMod val="95000"/>
                    <a:lumOff val="5000"/>
                  </a:schemeClr>
                </a:solidFill>
                <a:latin typeface="Times New Roman" pitchFamily="18" charset="0"/>
                <a:cs typeface="Times New Roman" pitchFamily="18" charset="0"/>
              </a:rPr>
              <a:t>At anode</a:t>
            </a:r>
            <a:r>
              <a:rPr lang="en-US" sz="2400" dirty="0">
                <a:solidFill>
                  <a:schemeClr val="tx1">
                    <a:lumMod val="95000"/>
                    <a:lumOff val="5000"/>
                  </a:schemeClr>
                </a:solidFill>
                <a:latin typeface="Times New Roman" pitchFamily="18" charset="0"/>
                <a:cs typeface="Times New Roman" pitchFamily="18" charset="0"/>
              </a:rPr>
              <a:t>:CH</a:t>
            </a:r>
            <a:r>
              <a:rPr lang="en-US" sz="2400" baseline="-25000" dirty="0">
                <a:solidFill>
                  <a:schemeClr val="tx1">
                    <a:lumMod val="95000"/>
                    <a:lumOff val="5000"/>
                  </a:schemeClr>
                </a:solidFill>
                <a:latin typeface="Times New Roman" pitchFamily="18" charset="0"/>
                <a:cs typeface="Times New Roman" pitchFamily="18" charset="0"/>
              </a:rPr>
              <a:t>3</a:t>
            </a:r>
            <a:r>
              <a:rPr lang="en-US" sz="2400" dirty="0">
                <a:solidFill>
                  <a:schemeClr val="tx1">
                    <a:lumMod val="95000"/>
                    <a:lumOff val="5000"/>
                  </a:schemeClr>
                </a:solidFill>
                <a:latin typeface="Times New Roman" pitchFamily="18" charset="0"/>
                <a:cs typeface="Times New Roman" pitchFamily="18" charset="0"/>
              </a:rPr>
              <a:t>OH + 6OH</a:t>
            </a:r>
            <a:r>
              <a:rPr lang="en-US" sz="2400" baseline="30000" dirty="0">
                <a:solidFill>
                  <a:schemeClr val="tx1">
                    <a:lumMod val="95000"/>
                    <a:lumOff val="5000"/>
                  </a:schemeClr>
                </a:solidFill>
                <a:latin typeface="Times New Roman" pitchFamily="18" charset="0"/>
                <a:cs typeface="Times New Roman" pitchFamily="18" charset="0"/>
              </a:rPr>
              <a:t>-</a:t>
            </a:r>
            <a:r>
              <a:rPr lang="en-US" sz="2400" dirty="0">
                <a:solidFill>
                  <a:schemeClr val="tx1">
                    <a:lumMod val="95000"/>
                    <a:lumOff val="5000"/>
                  </a:schemeClr>
                </a:solidFill>
                <a:latin typeface="Times New Roman" pitchFamily="18" charset="0"/>
                <a:cs typeface="Times New Roman" pitchFamily="18" charset="0"/>
              </a:rPr>
              <a:t>   </a:t>
            </a:r>
            <a:r>
              <a:rPr lang="en-US" sz="2400" dirty="0">
                <a:solidFill>
                  <a:schemeClr val="tx1">
                    <a:lumMod val="95000"/>
                    <a:lumOff val="5000"/>
                  </a:schemeClr>
                </a:solidFill>
                <a:latin typeface="Times New Roman" pitchFamily="18" charset="0"/>
                <a:cs typeface="Times New Roman" pitchFamily="18" charset="0"/>
                <a:sym typeface="Wingdings" pitchFamily="2" charset="2"/>
              </a:rPr>
              <a:t></a:t>
            </a:r>
            <a:r>
              <a:rPr lang="en-US" sz="2400" dirty="0">
                <a:solidFill>
                  <a:schemeClr val="tx1">
                    <a:lumMod val="95000"/>
                    <a:lumOff val="5000"/>
                  </a:schemeClr>
                </a:solidFill>
                <a:latin typeface="Times New Roman" pitchFamily="18" charset="0"/>
                <a:cs typeface="Times New Roman" pitchFamily="18" charset="0"/>
              </a:rPr>
              <a:t>        CO</a:t>
            </a:r>
            <a:r>
              <a:rPr lang="en-US" sz="2400" baseline="-25000" dirty="0">
                <a:solidFill>
                  <a:schemeClr val="tx1">
                    <a:lumMod val="95000"/>
                    <a:lumOff val="5000"/>
                  </a:schemeClr>
                </a:solidFill>
                <a:latin typeface="Times New Roman" pitchFamily="18" charset="0"/>
                <a:cs typeface="Times New Roman" pitchFamily="18" charset="0"/>
              </a:rPr>
              <a:t>2</a:t>
            </a:r>
            <a:r>
              <a:rPr lang="en-US" sz="2400" dirty="0">
                <a:solidFill>
                  <a:schemeClr val="tx1">
                    <a:lumMod val="95000"/>
                    <a:lumOff val="5000"/>
                  </a:schemeClr>
                </a:solidFill>
                <a:latin typeface="Times New Roman" pitchFamily="18" charset="0"/>
                <a:cs typeface="Times New Roman" pitchFamily="18" charset="0"/>
              </a:rPr>
              <a:t>+5H</a:t>
            </a:r>
            <a:r>
              <a:rPr lang="en-US" sz="2400" baseline="-25000" dirty="0">
                <a:solidFill>
                  <a:schemeClr val="tx1">
                    <a:lumMod val="95000"/>
                    <a:lumOff val="5000"/>
                  </a:schemeClr>
                </a:solidFill>
                <a:latin typeface="Times New Roman" pitchFamily="18" charset="0"/>
                <a:cs typeface="Times New Roman" pitchFamily="18" charset="0"/>
              </a:rPr>
              <a:t>2</a:t>
            </a:r>
            <a:r>
              <a:rPr lang="en-US" sz="2400" dirty="0">
                <a:solidFill>
                  <a:schemeClr val="tx1">
                    <a:lumMod val="95000"/>
                    <a:lumOff val="5000"/>
                  </a:schemeClr>
                </a:solidFill>
                <a:latin typeface="Times New Roman" pitchFamily="18" charset="0"/>
                <a:cs typeface="Times New Roman" pitchFamily="18" charset="0"/>
              </a:rPr>
              <a:t>O+6e</a:t>
            </a:r>
            <a:r>
              <a:rPr lang="en-US" sz="2400" baseline="30000" dirty="0">
                <a:solidFill>
                  <a:schemeClr val="tx1">
                    <a:lumMod val="95000"/>
                    <a:lumOff val="5000"/>
                  </a:schemeClr>
                </a:solidFill>
                <a:latin typeface="Times New Roman" pitchFamily="18" charset="0"/>
                <a:cs typeface="Times New Roman" pitchFamily="18" charset="0"/>
              </a:rPr>
              <a:t>-   </a:t>
            </a:r>
            <a:r>
              <a:rPr lang="en-US" sz="2400" dirty="0">
                <a:solidFill>
                  <a:schemeClr val="tx1">
                    <a:lumMod val="95000"/>
                    <a:lumOff val="5000"/>
                  </a:schemeClr>
                </a:solidFill>
                <a:latin typeface="Times New Roman" pitchFamily="18" charset="0"/>
                <a:cs typeface="Times New Roman" pitchFamily="18" charset="0"/>
              </a:rPr>
              <a:t>                                                </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buNone/>
            </a:pPr>
            <a:r>
              <a:rPr lang="en-US" sz="2400" dirty="0">
                <a:solidFill>
                  <a:schemeClr val="tx1">
                    <a:lumMod val="95000"/>
                    <a:lumOff val="5000"/>
                  </a:schemeClr>
                </a:solidFill>
                <a:latin typeface="Times New Roman" pitchFamily="18" charset="0"/>
                <a:cs typeface="Times New Roman" pitchFamily="18" charset="0"/>
              </a:rPr>
              <a:t>  At cathode:3/2O</a:t>
            </a:r>
            <a:r>
              <a:rPr lang="en-US" sz="2400" baseline="-25000" dirty="0">
                <a:solidFill>
                  <a:schemeClr val="tx1">
                    <a:lumMod val="95000"/>
                    <a:lumOff val="5000"/>
                  </a:schemeClr>
                </a:solidFill>
                <a:latin typeface="Times New Roman" pitchFamily="18" charset="0"/>
                <a:cs typeface="Times New Roman" pitchFamily="18" charset="0"/>
              </a:rPr>
              <a:t>2 </a:t>
            </a:r>
            <a:r>
              <a:rPr lang="en-US" sz="2400" dirty="0">
                <a:solidFill>
                  <a:schemeClr val="tx1">
                    <a:lumMod val="95000"/>
                    <a:lumOff val="5000"/>
                  </a:schemeClr>
                </a:solidFill>
                <a:latin typeface="Times New Roman" pitchFamily="18" charset="0"/>
                <a:cs typeface="Times New Roman" pitchFamily="18" charset="0"/>
              </a:rPr>
              <a:t>+ 3H</a:t>
            </a:r>
            <a:r>
              <a:rPr lang="en-US" sz="2400" baseline="-25000" dirty="0">
                <a:solidFill>
                  <a:schemeClr val="tx1">
                    <a:lumMod val="95000"/>
                    <a:lumOff val="5000"/>
                  </a:schemeClr>
                </a:solidFill>
                <a:latin typeface="Times New Roman" pitchFamily="18" charset="0"/>
                <a:cs typeface="Times New Roman" pitchFamily="18" charset="0"/>
              </a:rPr>
              <a:t>2</a:t>
            </a:r>
            <a:r>
              <a:rPr lang="en-US" sz="2400" dirty="0">
                <a:solidFill>
                  <a:schemeClr val="tx1">
                    <a:lumMod val="95000"/>
                    <a:lumOff val="5000"/>
                  </a:schemeClr>
                </a:solidFill>
                <a:latin typeface="Times New Roman" pitchFamily="18" charset="0"/>
                <a:cs typeface="Times New Roman" pitchFamily="18" charset="0"/>
              </a:rPr>
              <a:t>O + 6e</a:t>
            </a:r>
            <a:r>
              <a:rPr lang="en-US" sz="2400" baseline="30000" dirty="0">
                <a:solidFill>
                  <a:schemeClr val="tx1">
                    <a:lumMod val="95000"/>
                    <a:lumOff val="5000"/>
                  </a:schemeClr>
                </a:solidFill>
                <a:latin typeface="Times New Roman" pitchFamily="18" charset="0"/>
                <a:cs typeface="Times New Roman" pitchFamily="18" charset="0"/>
              </a:rPr>
              <a:t>-</a:t>
            </a:r>
            <a:r>
              <a:rPr lang="en-US" sz="2400" dirty="0">
                <a:solidFill>
                  <a:schemeClr val="tx1">
                    <a:lumMod val="95000"/>
                    <a:lumOff val="5000"/>
                  </a:schemeClr>
                </a:solidFill>
                <a:latin typeface="Times New Roman" pitchFamily="18" charset="0"/>
                <a:cs typeface="Times New Roman" pitchFamily="18" charset="0"/>
              </a:rPr>
              <a:t>   </a:t>
            </a:r>
            <a:r>
              <a:rPr lang="en-US" sz="2400" dirty="0">
                <a:solidFill>
                  <a:schemeClr val="tx1">
                    <a:lumMod val="95000"/>
                    <a:lumOff val="5000"/>
                  </a:schemeClr>
                </a:solidFill>
                <a:latin typeface="Times New Roman" pitchFamily="18" charset="0"/>
                <a:cs typeface="Times New Roman" pitchFamily="18" charset="0"/>
                <a:sym typeface="Wingdings" pitchFamily="2" charset="2"/>
              </a:rPr>
              <a:t></a:t>
            </a:r>
            <a:r>
              <a:rPr lang="en-US" sz="2400" dirty="0">
                <a:solidFill>
                  <a:schemeClr val="tx1">
                    <a:lumMod val="95000"/>
                    <a:lumOff val="5000"/>
                  </a:schemeClr>
                </a:solidFill>
                <a:latin typeface="Times New Roman" pitchFamily="18" charset="0"/>
                <a:cs typeface="Times New Roman" pitchFamily="18" charset="0"/>
              </a:rPr>
              <a:t>        6OH</a:t>
            </a:r>
            <a:r>
              <a:rPr lang="en-US" sz="2400" baseline="30000" dirty="0">
                <a:solidFill>
                  <a:schemeClr val="tx1">
                    <a:lumMod val="95000"/>
                    <a:lumOff val="5000"/>
                  </a:schemeClr>
                </a:solidFill>
                <a:latin typeface="Times New Roman" pitchFamily="18" charset="0"/>
                <a:cs typeface="Times New Roman" pitchFamily="18" charset="0"/>
              </a:rPr>
              <a:t>-</a:t>
            </a:r>
          </a:p>
        </p:txBody>
      </p:sp>
      <p:sp>
        <p:nvSpPr>
          <p:cNvPr id="3" name="Slide Number Placeholder 2"/>
          <p:cNvSpPr>
            <a:spLocks noGrp="1"/>
          </p:cNvSpPr>
          <p:nvPr>
            <p:ph type="sldNum" sz="quarter" idx="12"/>
          </p:nvPr>
        </p:nvSpPr>
        <p:spPr/>
        <p:txBody>
          <a:bodyPr/>
          <a:lstStyle/>
          <a:p>
            <a:pPr>
              <a:defRPr/>
            </a:pPr>
            <a:fld id="{0BDFEE4F-4A7B-4118-A47E-F9A94867F57B}" type="slidenum">
              <a:rPr lang="en-US" smtClean="0"/>
              <a:pPr>
                <a:defRPr/>
              </a:pPr>
              <a:t>26</a:t>
            </a:fld>
            <a:endParaRPr lang="en-US"/>
          </a:p>
        </p:txBody>
      </p:sp>
      <p:sp>
        <p:nvSpPr>
          <p:cNvPr id="5" name="Title 4"/>
          <p:cNvSpPr>
            <a:spLocks noGrp="1"/>
          </p:cNvSpPr>
          <p:nvPr>
            <p:ph type="title"/>
          </p:nvPr>
        </p:nvSpPr>
        <p:spPr>
          <a:xfrm>
            <a:off x="1676400" y="0"/>
            <a:ext cx="8305800" cy="639762"/>
          </a:xfrm>
        </p:spPr>
        <p:txBody>
          <a:bodyPr>
            <a:normAutofit/>
          </a:bodyPr>
          <a:lstStyle/>
          <a:p>
            <a:pPr algn="just"/>
            <a:r>
              <a:rPr lang="en-US" sz="2800" dirty="0">
                <a:latin typeface="Times New Roman" pitchFamily="18" charset="0"/>
                <a:cs typeface="Times New Roman" pitchFamily="18" charset="0"/>
              </a:rPr>
              <a:t>    </a:t>
            </a:r>
            <a:r>
              <a:rPr lang="en-US" sz="2800" dirty="0">
                <a:solidFill>
                  <a:srgbClr val="00B050"/>
                </a:solidFill>
                <a:latin typeface="Times New Roman" pitchFamily="18" charset="0"/>
                <a:cs typeface="Times New Roman" pitchFamily="18" charset="0"/>
              </a:rPr>
              <a:t>Reactions:</a:t>
            </a:r>
          </a:p>
        </p:txBody>
      </p:sp>
      <p:sp>
        <p:nvSpPr>
          <p:cNvPr id="7" name="Rectangle 6"/>
          <p:cNvSpPr/>
          <p:nvPr/>
        </p:nvSpPr>
        <p:spPr>
          <a:xfrm>
            <a:off x="2133600" y="2057401"/>
            <a:ext cx="7696200" cy="4524315"/>
          </a:xfrm>
          <a:prstGeom prst="rect">
            <a:avLst/>
          </a:prstGeom>
        </p:spPr>
        <p:txBody>
          <a:bodyPr wrap="square">
            <a:spAutoFit/>
          </a:bodyPr>
          <a:lstStyle/>
          <a:p>
            <a:pPr algn="just"/>
            <a:r>
              <a:rPr lang="en-US" sz="2400" dirty="0">
                <a:solidFill>
                  <a:schemeClr val="tx1">
                    <a:lumMod val="95000"/>
                    <a:lumOff val="5000"/>
                  </a:schemeClr>
                </a:solidFill>
                <a:latin typeface="Times New Roman" pitchFamily="18" charset="0"/>
                <a:cs typeface="Times New Roman" pitchFamily="18" charset="0"/>
              </a:rPr>
              <a:t>Net reaction:CH</a:t>
            </a:r>
            <a:r>
              <a:rPr lang="en-US" sz="2400" baseline="-25000" dirty="0">
                <a:solidFill>
                  <a:schemeClr val="tx1">
                    <a:lumMod val="95000"/>
                    <a:lumOff val="5000"/>
                  </a:schemeClr>
                </a:solidFill>
                <a:latin typeface="Times New Roman" pitchFamily="18" charset="0"/>
                <a:cs typeface="Times New Roman" pitchFamily="18" charset="0"/>
              </a:rPr>
              <a:t>3</a:t>
            </a:r>
            <a:r>
              <a:rPr lang="en-US" sz="2400" dirty="0">
                <a:solidFill>
                  <a:schemeClr val="tx1">
                    <a:lumMod val="95000"/>
                    <a:lumOff val="5000"/>
                  </a:schemeClr>
                </a:solidFill>
                <a:latin typeface="Times New Roman" pitchFamily="18" charset="0"/>
                <a:cs typeface="Times New Roman" pitchFamily="18" charset="0"/>
              </a:rPr>
              <a:t>OH +3/2O</a:t>
            </a:r>
            <a:r>
              <a:rPr lang="en-US" sz="2400" baseline="-25000" dirty="0">
                <a:solidFill>
                  <a:schemeClr val="tx1">
                    <a:lumMod val="95000"/>
                    <a:lumOff val="5000"/>
                  </a:schemeClr>
                </a:solidFill>
                <a:latin typeface="Times New Roman" pitchFamily="18" charset="0"/>
                <a:cs typeface="Times New Roman" pitchFamily="18" charset="0"/>
              </a:rPr>
              <a:t>2</a:t>
            </a:r>
            <a:r>
              <a:rPr lang="en-US" sz="2400" dirty="0">
                <a:solidFill>
                  <a:schemeClr val="tx1">
                    <a:lumMod val="95000"/>
                    <a:lumOff val="5000"/>
                  </a:schemeClr>
                </a:solidFill>
                <a:latin typeface="Times New Roman" pitchFamily="18" charset="0"/>
                <a:cs typeface="Times New Roman" pitchFamily="18" charset="0"/>
              </a:rPr>
              <a:t>    </a:t>
            </a:r>
            <a:r>
              <a:rPr lang="en-US" sz="2400" dirty="0">
                <a:solidFill>
                  <a:schemeClr val="tx1">
                    <a:lumMod val="95000"/>
                    <a:lumOff val="5000"/>
                  </a:schemeClr>
                </a:solidFill>
                <a:latin typeface="Times New Roman" pitchFamily="18" charset="0"/>
                <a:cs typeface="Times New Roman" pitchFamily="18" charset="0"/>
                <a:sym typeface="Wingdings" pitchFamily="2" charset="2"/>
              </a:rPr>
              <a:t></a:t>
            </a:r>
            <a:r>
              <a:rPr lang="en-US" sz="2400" dirty="0">
                <a:solidFill>
                  <a:schemeClr val="tx1">
                    <a:lumMod val="95000"/>
                    <a:lumOff val="5000"/>
                  </a:schemeClr>
                </a:solidFill>
                <a:latin typeface="Times New Roman" pitchFamily="18" charset="0"/>
                <a:cs typeface="Times New Roman" pitchFamily="18" charset="0"/>
              </a:rPr>
              <a:t>    CO</a:t>
            </a:r>
            <a:r>
              <a:rPr lang="en-US" sz="2400" baseline="-25000" dirty="0">
                <a:solidFill>
                  <a:schemeClr val="tx1">
                    <a:lumMod val="95000"/>
                    <a:lumOff val="5000"/>
                  </a:schemeClr>
                </a:solidFill>
                <a:latin typeface="Times New Roman" pitchFamily="18" charset="0"/>
                <a:cs typeface="Times New Roman" pitchFamily="18" charset="0"/>
              </a:rPr>
              <a:t>2</a:t>
            </a:r>
            <a:r>
              <a:rPr lang="en-US" sz="2400" dirty="0">
                <a:solidFill>
                  <a:schemeClr val="tx1">
                    <a:lumMod val="95000"/>
                    <a:lumOff val="5000"/>
                  </a:schemeClr>
                </a:solidFill>
                <a:latin typeface="Times New Roman" pitchFamily="18" charset="0"/>
                <a:cs typeface="Times New Roman" pitchFamily="18" charset="0"/>
              </a:rPr>
              <a:t> +2H</a:t>
            </a:r>
            <a:r>
              <a:rPr lang="en-US" sz="2400" baseline="-25000" dirty="0">
                <a:solidFill>
                  <a:schemeClr val="tx1">
                    <a:lumMod val="95000"/>
                    <a:lumOff val="5000"/>
                  </a:schemeClr>
                </a:solidFill>
                <a:latin typeface="Times New Roman" pitchFamily="18" charset="0"/>
                <a:cs typeface="Times New Roman" pitchFamily="18" charset="0"/>
              </a:rPr>
              <a:t>2</a:t>
            </a:r>
            <a:r>
              <a:rPr lang="en-US" sz="2400" dirty="0">
                <a:solidFill>
                  <a:schemeClr val="tx1">
                    <a:lumMod val="95000"/>
                    <a:lumOff val="5000"/>
                  </a:schemeClr>
                </a:solidFill>
                <a:latin typeface="Times New Roman" pitchFamily="18" charset="0"/>
                <a:cs typeface="Times New Roman" pitchFamily="18" charset="0"/>
              </a:rPr>
              <a:t>O                     </a:t>
            </a:r>
          </a:p>
          <a:p>
            <a:pPr algn="just"/>
            <a:endParaRPr lang="en-US" sz="2400" dirty="0">
              <a:solidFill>
                <a:srgbClr val="00B050"/>
              </a:solidFill>
              <a:latin typeface="Times New Roman" pitchFamily="18" charset="0"/>
              <a:cs typeface="Times New Roman" pitchFamily="18" charset="0"/>
            </a:endParaRPr>
          </a:p>
          <a:p>
            <a:pPr algn="just"/>
            <a:r>
              <a:rPr lang="en-US" sz="2400" dirty="0">
                <a:solidFill>
                  <a:srgbClr val="00B050"/>
                </a:solidFill>
                <a:latin typeface="Times New Roman" pitchFamily="18" charset="0"/>
                <a:cs typeface="Times New Roman" pitchFamily="18" charset="0"/>
              </a:rPr>
              <a:t>Advantages :                                                                          </a:t>
            </a:r>
            <a:r>
              <a:rPr lang="en-US" sz="2400" dirty="0">
                <a:solidFill>
                  <a:schemeClr val="tx1">
                    <a:lumMod val="95000"/>
                    <a:lumOff val="5000"/>
                  </a:schemeClr>
                </a:solidFill>
                <a:latin typeface="Times New Roman" pitchFamily="18" charset="0"/>
                <a:cs typeface="Times New Roman" pitchFamily="18" charset="0"/>
              </a:rPr>
              <a:t>1.These cells are reasonably stable at all environmental conditions.                                                                                   </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2.Easy to transport.                                                                       </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3.Do not require complex steam reforming operations.                </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4.Methanol posses less risk to aquatic plants, animals &amp; human beings than gasoline.         </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27</a:t>
            </a:fld>
            <a:endParaRPr lang="en-US"/>
          </a:p>
        </p:txBody>
      </p:sp>
      <p:sp>
        <p:nvSpPr>
          <p:cNvPr id="3" name="Rectangle 2"/>
          <p:cNvSpPr/>
          <p:nvPr/>
        </p:nvSpPr>
        <p:spPr>
          <a:xfrm>
            <a:off x="1981200" y="1066801"/>
            <a:ext cx="8077200" cy="5262979"/>
          </a:xfrm>
          <a:prstGeom prst="rect">
            <a:avLst/>
          </a:prstGeom>
        </p:spPr>
        <p:txBody>
          <a:bodyPr wrap="square">
            <a:spAutoFit/>
          </a:bodyPr>
          <a:lstStyle/>
          <a:p>
            <a:pPr algn="just"/>
            <a:r>
              <a:rPr lang="en-US" sz="2400" dirty="0">
                <a:solidFill>
                  <a:schemeClr val="tx1">
                    <a:lumMod val="95000"/>
                    <a:lumOff val="5000"/>
                  </a:schemeClr>
                </a:solidFill>
                <a:latin typeface="Times New Roman" pitchFamily="18" charset="0"/>
                <a:cs typeface="Times New Roman" pitchFamily="18" charset="0"/>
              </a:rPr>
              <a:t>1.The reactants and products are environment friendly.</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2.High efficiency of energy conversion from chemical energy to electrical energy.</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3.The fuels and electrolyte materials are available in plenty and inexhaustible unlike fossil fuel.</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4.Fuel cells are </a:t>
            </a:r>
            <a:r>
              <a:rPr lang="en-US" sz="2400" dirty="0" err="1">
                <a:solidFill>
                  <a:schemeClr val="tx1">
                    <a:lumMod val="95000"/>
                    <a:lumOff val="5000"/>
                  </a:schemeClr>
                </a:solidFill>
                <a:latin typeface="Times New Roman" pitchFamily="18" charset="0"/>
                <a:cs typeface="Times New Roman" pitchFamily="18" charset="0"/>
              </a:rPr>
              <a:t>operatable</a:t>
            </a:r>
            <a:r>
              <a:rPr lang="en-US" sz="2400" dirty="0">
                <a:solidFill>
                  <a:schemeClr val="tx1">
                    <a:lumMod val="95000"/>
                    <a:lumOff val="5000"/>
                  </a:schemeClr>
                </a:solidFill>
                <a:latin typeface="Times New Roman" pitchFamily="18" charset="0"/>
                <a:cs typeface="Times New Roman" pitchFamily="18" charset="0"/>
              </a:rPr>
              <a:t> to 200 degree centigrade and so finds applications in high temperature systems.</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5.Fuel energy is economical and safe.                                        </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6.Fuel cells are compact &amp; </a:t>
            </a:r>
            <a:r>
              <a:rPr lang="en-US" sz="2400" dirty="0" err="1">
                <a:solidFill>
                  <a:schemeClr val="tx1">
                    <a:lumMod val="95000"/>
                    <a:lumOff val="5000"/>
                  </a:schemeClr>
                </a:solidFill>
                <a:latin typeface="Times New Roman" pitchFamily="18" charset="0"/>
                <a:cs typeface="Times New Roman" pitchFamily="18" charset="0"/>
              </a:rPr>
              <a:t>transportabe</a:t>
            </a:r>
            <a:r>
              <a:rPr lang="en-US" sz="2400" dirty="0">
                <a:solidFill>
                  <a:schemeClr val="tx1">
                    <a:lumMod val="95000"/>
                    <a:lumOff val="5000"/>
                  </a:schemeClr>
                </a:solidFill>
                <a:latin typeface="Times New Roman" pitchFamily="18" charset="0"/>
                <a:cs typeface="Times New Roman" pitchFamily="18" charset="0"/>
              </a:rPr>
              <a:t>.</a:t>
            </a:r>
          </a:p>
        </p:txBody>
      </p:sp>
      <p:sp>
        <p:nvSpPr>
          <p:cNvPr id="4" name="Rectangle 3"/>
          <p:cNvSpPr/>
          <p:nvPr/>
        </p:nvSpPr>
        <p:spPr>
          <a:xfrm>
            <a:off x="2057400" y="457200"/>
            <a:ext cx="5943600" cy="523220"/>
          </a:xfrm>
          <a:prstGeom prst="rect">
            <a:avLst/>
          </a:prstGeom>
        </p:spPr>
        <p:txBody>
          <a:bodyPr wrap="square">
            <a:spAutoFit/>
          </a:bodyPr>
          <a:lstStyle/>
          <a:p>
            <a:pPr algn="just"/>
            <a:r>
              <a:rPr lang="en-US" sz="2800" dirty="0">
                <a:solidFill>
                  <a:srgbClr val="00B050"/>
                </a:solidFill>
                <a:latin typeface="Times New Roman" pitchFamily="18" charset="0"/>
                <a:cs typeface="Times New Roman" pitchFamily="18" charset="0"/>
              </a:rPr>
              <a:t>Advantages of fuel cells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04800"/>
            <a:ext cx="6858000" cy="2492990"/>
          </a:xfrm>
          <a:prstGeom prst="rect">
            <a:avLst/>
          </a:prstGeom>
        </p:spPr>
        <p:txBody>
          <a:bodyPr>
            <a:spAutoFit/>
          </a:bodyPr>
          <a:lstStyle/>
          <a:p>
            <a:pPr algn="just">
              <a:defRPr/>
            </a:pPr>
            <a:r>
              <a:rPr lang="en-US" sz="2800" b="1" dirty="0">
                <a:solidFill>
                  <a:srgbClr val="00B050"/>
                </a:solidFill>
                <a:latin typeface="Times New Roman" pitchFamily="18" charset="0"/>
                <a:cs typeface="Times New Roman" pitchFamily="18" charset="0"/>
              </a:rPr>
              <a:t>     </a:t>
            </a:r>
            <a:r>
              <a:rPr lang="en-US" sz="3600" b="1" dirty="0">
                <a:solidFill>
                  <a:srgbClr val="00B050"/>
                </a:solidFill>
                <a:latin typeface="Times New Roman" pitchFamily="18" charset="0"/>
                <a:cs typeface="Times New Roman" pitchFamily="18" charset="0"/>
              </a:rPr>
              <a:t>Semi- conductor: </a:t>
            </a:r>
          </a:p>
          <a:p>
            <a:pPr algn="just">
              <a:defRPr/>
            </a:pPr>
            <a:endParaRPr lang="en-US" sz="2400" b="1" dirty="0">
              <a:latin typeface="Times New Roman" pitchFamily="18" charset="0"/>
              <a:cs typeface="Times New Roman" pitchFamily="18" charset="0"/>
            </a:endParaRPr>
          </a:p>
          <a:p>
            <a:pPr algn="just">
              <a:defRPr/>
            </a:pPr>
            <a:r>
              <a:rPr lang="en-US" sz="2400" dirty="0">
                <a:latin typeface="Times New Roman" pitchFamily="18" charset="0"/>
                <a:cs typeface="Times New Roman" pitchFamily="18" charset="0"/>
              </a:rPr>
              <a:t>  It is a substance, which partially conducts electricity. </a:t>
            </a:r>
          </a:p>
          <a:p>
            <a:pPr algn="just">
              <a:defRPr/>
            </a:pPr>
            <a:endParaRPr lang="en-US" sz="2400" dirty="0">
              <a:latin typeface="Times New Roman" pitchFamily="18" charset="0"/>
              <a:cs typeface="Times New Roman" pitchFamily="18" charset="0"/>
            </a:endParaRPr>
          </a:p>
          <a:p>
            <a:pPr algn="just">
              <a:defRPr/>
            </a:pPr>
            <a:endParaRPr lang="en-US" sz="2400" dirty="0">
              <a:latin typeface="Times New Roman" pitchFamily="18" charset="0"/>
              <a:cs typeface="Times New Roman" pitchFamily="18" charset="0"/>
            </a:endParaRPr>
          </a:p>
          <a:p>
            <a:pPr algn="just">
              <a:defRPr/>
            </a:pPr>
            <a:r>
              <a:rPr lang="en-US" sz="2400" dirty="0">
                <a:latin typeface="Times New Roman" pitchFamily="18" charset="0"/>
                <a:cs typeface="Times New Roman" pitchFamily="18" charset="0"/>
              </a:rPr>
              <a:t>  EX: Silicon, Germanium. </a:t>
            </a:r>
          </a:p>
        </p:txBody>
      </p:sp>
      <p:pic>
        <p:nvPicPr>
          <p:cNvPr id="26627" name="Picture 1" descr="C:\Documents and Settings\student\Desktop\images\Silicon.jpg"/>
          <p:cNvPicPr>
            <a:picLocks noChangeAspect="1" noChangeArrowheads="1"/>
          </p:cNvPicPr>
          <p:nvPr/>
        </p:nvPicPr>
        <p:blipFill>
          <a:blip r:embed="rId2" cstate="print"/>
          <a:srcRect/>
          <a:stretch>
            <a:fillRect/>
          </a:stretch>
        </p:blipFill>
        <p:spPr bwMode="auto">
          <a:xfrm>
            <a:off x="1981200" y="2895600"/>
            <a:ext cx="3733800" cy="2895600"/>
          </a:xfrm>
          <a:prstGeom prst="rect">
            <a:avLst/>
          </a:prstGeom>
          <a:noFill/>
          <a:ln w="9525">
            <a:noFill/>
            <a:miter lim="800000"/>
            <a:headEnd/>
            <a:tailEnd/>
          </a:ln>
        </p:spPr>
      </p:pic>
      <p:pic>
        <p:nvPicPr>
          <p:cNvPr id="26628" name="Picture 2" descr="C:\Documents and Settings\student\Desktop\images\germanium.jpg"/>
          <p:cNvPicPr>
            <a:picLocks noChangeAspect="1" noChangeArrowheads="1"/>
          </p:cNvPicPr>
          <p:nvPr/>
        </p:nvPicPr>
        <p:blipFill>
          <a:blip r:embed="rId3" cstate="print"/>
          <a:srcRect/>
          <a:stretch>
            <a:fillRect/>
          </a:stretch>
        </p:blipFill>
        <p:spPr bwMode="auto">
          <a:xfrm>
            <a:off x="6096000" y="2895600"/>
            <a:ext cx="3962400" cy="2819400"/>
          </a:xfrm>
          <a:prstGeom prst="rect">
            <a:avLst/>
          </a:prstGeom>
          <a:noFill/>
          <a:ln w="9525">
            <a:noFill/>
            <a:miter lim="800000"/>
            <a:headEnd/>
            <a:tailEnd/>
          </a:ln>
        </p:spPr>
      </p:pic>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4</a:t>
            </a:fld>
            <a:endParaRPr lang="en-US"/>
          </a:p>
        </p:txBody>
      </p:sp>
      <p:sp>
        <p:nvSpPr>
          <p:cNvPr id="90118" name="Rectangle 6"/>
          <p:cNvSpPr>
            <a:spLocks noChangeArrowheads="1"/>
          </p:cNvSpPr>
          <p:nvPr/>
        </p:nvSpPr>
        <p:spPr bwMode="auto">
          <a:xfrm>
            <a:off x="1981200" y="990600"/>
            <a:ext cx="82296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400" dirty="0">
                <a:latin typeface="Times New Roman" pitchFamily="18" charset="0"/>
                <a:ea typeface="Times New Roman" pitchFamily="18" charset="0"/>
                <a:cs typeface="Times New Roman" pitchFamily="18" charset="0"/>
              </a:rPr>
              <a:t>     The following reactions take place in the cell.</a:t>
            </a:r>
            <a:endParaRPr lang="en-US" sz="2400" dirty="0">
              <a:latin typeface="Times New Roman" pitchFamily="18" charset="0"/>
              <a:cs typeface="Times New Roman" pitchFamily="18" charset="0"/>
            </a:endParaRPr>
          </a:p>
          <a:p>
            <a:pPr algn="just" eaLnBrk="0" fontAlgn="base" hangingPunct="0">
              <a:spcBef>
                <a:spcPct val="0"/>
              </a:spcBef>
              <a:spcAft>
                <a:spcPct val="0"/>
              </a:spcAft>
            </a:pPr>
            <a:r>
              <a:rPr lang="en-US" sz="2400" dirty="0">
                <a:latin typeface="Times New Roman" pitchFamily="18" charset="0"/>
                <a:ea typeface="Times New Roman" pitchFamily="18" charset="0"/>
                <a:cs typeface="Times New Roman" pitchFamily="18" charset="0"/>
              </a:rPr>
              <a:t>At Anode: </a:t>
            </a:r>
            <a:endParaRPr lang="en-US" sz="2400" dirty="0">
              <a:latin typeface="Times New Roman" pitchFamily="18" charset="0"/>
              <a:cs typeface="Times New Roman" pitchFamily="18" charset="0"/>
            </a:endParaRPr>
          </a:p>
          <a:p>
            <a:pPr algn="just" eaLnBrk="0" fontAlgn="base" hangingPunct="0">
              <a:spcBef>
                <a:spcPct val="0"/>
              </a:spcBef>
              <a:spcAft>
                <a:spcPct val="0"/>
              </a:spcAft>
            </a:pPr>
            <a:r>
              <a:rPr lang="en-US" sz="2400" dirty="0">
                <a:latin typeface="Times New Roman" pitchFamily="18" charset="0"/>
                <a:ea typeface="Times New Roman" pitchFamily="18" charset="0"/>
                <a:cs typeface="Times New Roman" pitchFamily="18" charset="0"/>
              </a:rPr>
              <a:t>                  Zn       →    Zn</a:t>
            </a:r>
            <a:r>
              <a:rPr lang="en-US" sz="2400" baseline="30000" dirty="0">
                <a:latin typeface="Times New Roman" pitchFamily="18" charset="0"/>
                <a:ea typeface="Times New Roman" pitchFamily="18" charset="0"/>
                <a:cs typeface="Times New Roman" pitchFamily="18" charset="0"/>
              </a:rPr>
              <a:t>+2 </a:t>
            </a:r>
            <a:r>
              <a:rPr lang="en-US" sz="2400" dirty="0">
                <a:latin typeface="Times New Roman" pitchFamily="18" charset="0"/>
                <a:ea typeface="Times New Roman" pitchFamily="18" charset="0"/>
                <a:cs typeface="Times New Roman" pitchFamily="18" charset="0"/>
              </a:rPr>
              <a:t> + 2e</a:t>
            </a:r>
            <a:r>
              <a:rPr lang="en-US" sz="2400" baseline="30000" dirty="0">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rPr>
              <a:t>(oxidation or de-</a:t>
            </a:r>
            <a:r>
              <a:rPr lang="en-US" sz="2400" dirty="0" err="1">
                <a:latin typeface="Times New Roman" pitchFamily="18" charset="0"/>
                <a:ea typeface="Times New Roman" pitchFamily="18" charset="0"/>
                <a:cs typeface="Times New Roman" pitchFamily="18" charset="0"/>
              </a:rPr>
              <a:t>elecronation</a:t>
            </a:r>
            <a:r>
              <a:rPr lang="en-US" sz="2400" dirty="0">
                <a:latin typeface="Times New Roman" pitchFamily="18" charset="0"/>
                <a:ea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eaLnBrk="0" fontAlgn="base" hangingPunct="0">
              <a:spcBef>
                <a:spcPct val="0"/>
              </a:spcBef>
              <a:spcAft>
                <a:spcPct val="0"/>
              </a:spcAft>
            </a:pPr>
            <a:r>
              <a:rPr lang="en-US" sz="2400" dirty="0">
                <a:latin typeface="Times New Roman" pitchFamily="18" charset="0"/>
                <a:ea typeface="Times New Roman" pitchFamily="18" charset="0"/>
                <a:cs typeface="Times New Roman" pitchFamily="18" charset="0"/>
              </a:rPr>
              <a:t>  At cathode: </a:t>
            </a:r>
            <a:endParaRPr lang="en-US" sz="2400" dirty="0">
              <a:latin typeface="Times New Roman" pitchFamily="18" charset="0"/>
              <a:cs typeface="Times New Roman" pitchFamily="18" charset="0"/>
            </a:endParaRPr>
          </a:p>
          <a:p>
            <a:pPr algn="just" eaLnBrk="0" fontAlgn="base" hangingPunct="0">
              <a:spcBef>
                <a:spcPct val="0"/>
              </a:spcBef>
              <a:spcAft>
                <a:spcPct val="0"/>
              </a:spcAft>
            </a:pPr>
            <a:r>
              <a:rPr lang="en-US" sz="2400" dirty="0">
                <a:latin typeface="Times New Roman" pitchFamily="18" charset="0"/>
                <a:ea typeface="Times New Roman" pitchFamily="18" charset="0"/>
                <a:cs typeface="Times New Roman" pitchFamily="18" charset="0"/>
              </a:rPr>
              <a:t>               Cu</a:t>
            </a:r>
            <a:r>
              <a:rPr lang="en-US" sz="2400" baseline="30000" dirty="0">
                <a:latin typeface="Times New Roman" pitchFamily="18" charset="0"/>
                <a:ea typeface="Times New Roman" pitchFamily="18" charset="0"/>
                <a:cs typeface="Times New Roman" pitchFamily="18" charset="0"/>
              </a:rPr>
              <a:t>+2  </a:t>
            </a:r>
            <a:r>
              <a:rPr lang="en-US" sz="2400" dirty="0">
                <a:latin typeface="Times New Roman" pitchFamily="18" charset="0"/>
                <a:ea typeface="Times New Roman" pitchFamily="18" charset="0"/>
                <a:cs typeface="Times New Roman" pitchFamily="18" charset="0"/>
              </a:rPr>
              <a:t>+  2e</a:t>
            </a:r>
            <a:r>
              <a:rPr lang="en-US" sz="2400" baseline="30000" dirty="0">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rPr>
              <a:t>→   Cu        ( Reduction or </a:t>
            </a:r>
            <a:r>
              <a:rPr lang="en-US" sz="2400" dirty="0" err="1">
                <a:latin typeface="Times New Roman" pitchFamily="18" charset="0"/>
                <a:ea typeface="Times New Roman" pitchFamily="18" charset="0"/>
                <a:cs typeface="Times New Roman" pitchFamily="18" charset="0"/>
              </a:rPr>
              <a:t>electronatioin</a:t>
            </a:r>
            <a:r>
              <a:rPr lang="en-US" sz="2400" dirty="0">
                <a:latin typeface="Times New Roman" pitchFamily="18" charset="0"/>
                <a:ea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eaLnBrk="0" fontAlgn="base" hangingPunct="0">
              <a:spcBef>
                <a:spcPct val="0"/>
              </a:spcBef>
              <a:spcAft>
                <a:spcPct val="0"/>
              </a:spcAft>
            </a:pPr>
            <a:r>
              <a:rPr lang="en-US" sz="2400" dirty="0">
                <a:latin typeface="Times New Roman" pitchFamily="18" charset="0"/>
                <a:ea typeface="Times New Roman" pitchFamily="18" charset="0"/>
                <a:cs typeface="Times New Roman" pitchFamily="18" charset="0"/>
              </a:rPr>
              <a:t>     The movement of electrons from Zn to cu produces a current in the     circuit.   </a:t>
            </a:r>
            <a:endParaRPr lang="en-US" sz="2400" dirty="0">
              <a:latin typeface="Times New Roman" pitchFamily="18" charset="0"/>
              <a:cs typeface="Times New Roman" pitchFamily="18" charset="0"/>
            </a:endParaRPr>
          </a:p>
          <a:p>
            <a:pPr algn="just" eaLnBrk="0" fontAlgn="base" hangingPunct="0">
              <a:spcBef>
                <a:spcPct val="0"/>
              </a:spcBef>
              <a:spcAft>
                <a:spcPct val="0"/>
              </a:spcAft>
            </a:pPr>
            <a:endParaRPr lang="en-US" sz="2400" dirty="0">
              <a:latin typeface="Times New Roman" pitchFamily="18" charset="0"/>
              <a:cs typeface="Times New Roman" pitchFamily="18" charset="0"/>
            </a:endParaRPr>
          </a:p>
        </p:txBody>
      </p:sp>
      <p:sp>
        <p:nvSpPr>
          <p:cNvPr id="90119" name="Rectangle 7"/>
          <p:cNvSpPr>
            <a:spLocks noChangeArrowheads="1"/>
          </p:cNvSpPr>
          <p:nvPr/>
        </p:nvSpPr>
        <p:spPr bwMode="auto">
          <a:xfrm>
            <a:off x="1524000" y="457201"/>
            <a:ext cx="3770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200" dirty="0">
                <a:latin typeface="Times New Roman" pitchFamily="18" charset="0"/>
                <a:ea typeface="Times New Roman" pitchFamily="18" charset="0"/>
                <a:cs typeface="Times New Roman" pitchFamily="18" charset="0"/>
              </a:rPr>
              <a:t>     </a:t>
            </a:r>
            <a:endParaRPr lang="en-US" dirty="0">
              <a:latin typeface="Arial" pitchFamily="34" charset="0"/>
            </a:endParaRPr>
          </a:p>
        </p:txBody>
      </p:sp>
      <p:sp>
        <p:nvSpPr>
          <p:cNvPr id="90126" name="Rectangle 14"/>
          <p:cNvSpPr>
            <a:spLocks noChangeArrowheads="1"/>
          </p:cNvSpPr>
          <p:nvPr/>
        </p:nvSpPr>
        <p:spPr bwMode="auto">
          <a:xfrm>
            <a:off x="1524001" y="501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0127" name="Rectangle 15"/>
          <p:cNvSpPr>
            <a:spLocks noChangeArrowheads="1"/>
          </p:cNvSpPr>
          <p:nvPr/>
        </p:nvSpPr>
        <p:spPr bwMode="auto">
          <a:xfrm>
            <a:off x="1981200" y="3533002"/>
            <a:ext cx="8153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1200" dirty="0">
                <a:latin typeface="Times New Roman" pitchFamily="18" charset="0"/>
                <a:ea typeface="Times New Roman" pitchFamily="18" charset="0"/>
                <a:cs typeface="Times New Roman" pitchFamily="18" charset="0"/>
              </a:rPr>
              <a:t>          </a:t>
            </a:r>
          </a:p>
          <a:p>
            <a:pPr algn="just" fontAlgn="base">
              <a:spcBef>
                <a:spcPct val="0"/>
              </a:spcBef>
              <a:spcAft>
                <a:spcPct val="0"/>
              </a:spcAft>
            </a:pPr>
            <a:r>
              <a:rPr lang="en-US" sz="1200" dirty="0">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rPr>
              <a:t>The overall cell reaction is:   Zn +Cu</a:t>
            </a:r>
            <a:r>
              <a:rPr lang="en-US" sz="2400" baseline="30000" dirty="0">
                <a:latin typeface="Times New Roman" pitchFamily="18" charset="0"/>
                <a:ea typeface="Times New Roman" pitchFamily="18" charset="0"/>
                <a:cs typeface="Times New Roman" pitchFamily="18" charset="0"/>
              </a:rPr>
              <a:t>+2</a:t>
            </a:r>
            <a:r>
              <a:rPr lang="en-US" sz="2400" dirty="0">
                <a:latin typeface="Times New Roman" pitchFamily="18" charset="0"/>
                <a:ea typeface="Times New Roman" pitchFamily="18" charset="0"/>
                <a:cs typeface="Times New Roman" pitchFamily="18" charset="0"/>
              </a:rPr>
              <a:t>   →  Zn</a:t>
            </a:r>
            <a:r>
              <a:rPr lang="en-US" sz="2400" baseline="30000" dirty="0">
                <a:latin typeface="Times New Roman" pitchFamily="18" charset="0"/>
                <a:ea typeface="Times New Roman" pitchFamily="18" charset="0"/>
                <a:cs typeface="Times New Roman" pitchFamily="18" charset="0"/>
              </a:rPr>
              <a:t>+2</a:t>
            </a:r>
            <a:r>
              <a:rPr lang="en-US" sz="2400" dirty="0">
                <a:latin typeface="Times New Roman" pitchFamily="18" charset="0"/>
                <a:ea typeface="Times New Roman" pitchFamily="18" charset="0"/>
                <a:cs typeface="Times New Roman" pitchFamily="18" charset="0"/>
              </a:rPr>
              <a:t> +Cu</a:t>
            </a:r>
            <a:endParaRPr lang="en-US" sz="2400" dirty="0">
              <a:latin typeface="Times New Roman" pitchFamily="18" charset="0"/>
              <a:cs typeface="Times New Roman" pitchFamily="18" charset="0"/>
            </a:endParaRPr>
          </a:p>
          <a:p>
            <a:pPr algn="just" eaLnBrk="0" fontAlgn="base" hangingPunct="0">
              <a:spcBef>
                <a:spcPct val="0"/>
              </a:spcBef>
              <a:spcAft>
                <a:spcPct val="0"/>
              </a:spcAft>
            </a:pPr>
            <a:r>
              <a:rPr lang="en-US" sz="2400" dirty="0">
                <a:latin typeface="Times New Roman" pitchFamily="18" charset="0"/>
                <a:ea typeface="Times New Roman" pitchFamily="18" charset="0"/>
                <a:cs typeface="Times New Roman" pitchFamily="18" charset="0"/>
              </a:rPr>
              <a:t>     </a:t>
            </a:r>
          </a:p>
          <a:p>
            <a:pPr algn="just" eaLnBrk="0" fontAlgn="base" hangingPunct="0">
              <a:spcBef>
                <a:spcPct val="0"/>
              </a:spcBef>
              <a:spcAft>
                <a:spcPct val="0"/>
              </a:spcAft>
            </a:pPr>
            <a:r>
              <a:rPr lang="en-US" sz="2400" dirty="0">
                <a:latin typeface="Times New Roman" pitchFamily="18" charset="0"/>
                <a:ea typeface="Times New Roman" pitchFamily="18" charset="0"/>
                <a:cs typeface="Times New Roman" pitchFamily="18" charset="0"/>
              </a:rPr>
              <a:t>     The galvanic cell can be represented by Zn/znso</a:t>
            </a:r>
            <a:r>
              <a:rPr lang="en-US" sz="2400" baseline="-25000" dirty="0">
                <a:latin typeface="Times New Roman" pitchFamily="18" charset="0"/>
                <a:ea typeface="Times New Roman" pitchFamily="18" charset="0"/>
                <a:cs typeface="Times New Roman" pitchFamily="18" charset="0"/>
              </a:rPr>
              <a:t>4</a:t>
            </a:r>
            <a:r>
              <a:rPr lang="en-US" sz="2400" dirty="0">
                <a:latin typeface="Times New Roman" pitchFamily="18" charset="0"/>
                <a:ea typeface="Times New Roman" pitchFamily="18" charset="0"/>
                <a:cs typeface="Times New Roman" pitchFamily="18" charset="0"/>
              </a:rPr>
              <a:t>//cuso</a:t>
            </a:r>
            <a:r>
              <a:rPr lang="en-US" sz="2400" baseline="-25000" dirty="0">
                <a:latin typeface="Times New Roman" pitchFamily="18" charset="0"/>
                <a:ea typeface="Times New Roman" pitchFamily="18" charset="0"/>
                <a:cs typeface="Times New Roman" pitchFamily="18" charset="0"/>
              </a:rPr>
              <a:t>4</a:t>
            </a:r>
            <a:r>
              <a:rPr lang="en-US" sz="2400" dirty="0">
                <a:latin typeface="Times New Roman" pitchFamily="18" charset="0"/>
                <a:ea typeface="Times New Roman" pitchFamily="18" charset="0"/>
                <a:cs typeface="Times New Roman" pitchFamily="18" charset="0"/>
              </a:rPr>
              <a:t>/cu                                                                                                     </a:t>
            </a:r>
            <a:endParaRPr lang="en-US" sz="2400" dirty="0">
              <a:latin typeface="Arial" pitchFamily="34" charset="0"/>
            </a:endParaRPr>
          </a:p>
        </p:txBody>
      </p:sp>
      <p:sp>
        <p:nvSpPr>
          <p:cNvPr id="90128" name="Rectangle 16"/>
          <p:cNvSpPr>
            <a:spLocks noChangeArrowheads="1"/>
          </p:cNvSpPr>
          <p:nvPr/>
        </p:nvSpPr>
        <p:spPr bwMode="auto">
          <a:xfrm>
            <a:off x="1752600" y="381001"/>
            <a:ext cx="237757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200" dirty="0">
                <a:latin typeface="Times New Roman" pitchFamily="18" charset="0"/>
                <a:ea typeface="Times New Roman" pitchFamily="18" charset="0"/>
                <a:cs typeface="Times New Roman" pitchFamily="18" charset="0"/>
              </a:rPr>
              <a:t>                                                         </a:t>
            </a:r>
            <a:endParaRPr lang="en-US" dirty="0">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3065780-7F26-4281-90DC-BF4340508829}" type="slidenum">
              <a:rPr lang="en-US"/>
              <a:pPr>
                <a:defRPr/>
              </a:pPr>
              <a:t>5</a:t>
            </a:fld>
            <a:endParaRPr lang="en-US"/>
          </a:p>
        </p:txBody>
      </p:sp>
      <p:sp>
        <p:nvSpPr>
          <p:cNvPr id="32771" name="Rectangle 2"/>
          <p:cNvSpPr>
            <a:spLocks noChangeArrowheads="1"/>
          </p:cNvSpPr>
          <p:nvPr/>
        </p:nvSpPr>
        <p:spPr bwMode="auto">
          <a:xfrm>
            <a:off x="2057400" y="914400"/>
            <a:ext cx="8001000" cy="3785652"/>
          </a:xfrm>
          <a:prstGeom prst="rect">
            <a:avLst/>
          </a:prstGeom>
          <a:noFill/>
          <a:ln w="9525">
            <a:noFill/>
            <a:miter lim="800000"/>
            <a:headEnd/>
            <a:tailEnd/>
          </a:ln>
        </p:spPr>
        <p:txBody>
          <a:bodyPr wrap="square">
            <a:spAutoFit/>
          </a:bodyPr>
          <a:lstStyle/>
          <a:p>
            <a:pPr algn="just"/>
            <a:r>
              <a:rPr lang="en-US" sz="2400" dirty="0">
                <a:solidFill>
                  <a:schemeClr val="tx1">
                    <a:lumMod val="95000"/>
                    <a:lumOff val="5000"/>
                  </a:schemeClr>
                </a:solidFill>
                <a:latin typeface="Times New Roman" pitchFamily="18" charset="0"/>
                <a:cs typeface="Times New Roman" pitchFamily="18" charset="0"/>
              </a:rPr>
              <a:t>An electrode of known potential is called reference electrode.</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Hydrogen electrode is the earliest primary reference electrode.</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The secondary reference electrodes discussed here are </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    1)Calomel electrode</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    2)Quinhydrone electrode</a:t>
            </a:r>
          </a:p>
          <a:p>
            <a:pPr algn="just"/>
            <a:endParaRPr lang="en-US" sz="2400" dirty="0">
              <a:solidFill>
                <a:schemeClr val="tx1">
                  <a:lumMod val="95000"/>
                  <a:lumOff val="5000"/>
                </a:schemeClr>
              </a:solidFill>
              <a:latin typeface="Times New Roman" pitchFamily="18" charset="0"/>
              <a:cs typeface="Times New Roman" pitchFamily="18" charset="0"/>
            </a:endParaRPr>
          </a:p>
        </p:txBody>
      </p:sp>
      <p:sp>
        <p:nvSpPr>
          <p:cNvPr id="32772" name="Rectangle 3"/>
          <p:cNvSpPr>
            <a:spLocks noChangeArrowheads="1"/>
          </p:cNvSpPr>
          <p:nvPr/>
        </p:nvSpPr>
        <p:spPr bwMode="auto">
          <a:xfrm>
            <a:off x="2819401" y="304800"/>
            <a:ext cx="5732463" cy="523220"/>
          </a:xfrm>
          <a:prstGeom prst="rect">
            <a:avLst/>
          </a:prstGeom>
          <a:noFill/>
          <a:ln w="9525">
            <a:noFill/>
            <a:miter lim="800000"/>
            <a:headEnd/>
            <a:tailEnd/>
          </a:ln>
        </p:spPr>
        <p:txBody>
          <a:bodyPr wrap="square">
            <a:spAutoFit/>
          </a:bodyPr>
          <a:lstStyle/>
          <a:p>
            <a:pPr algn="just"/>
            <a:r>
              <a:rPr lang="en-US" sz="2800" dirty="0">
                <a:solidFill>
                  <a:srgbClr val="00B050"/>
                </a:solidFill>
                <a:latin typeface="Times New Roman" pitchFamily="18" charset="0"/>
                <a:cs typeface="Times New Roman" pitchFamily="18" charset="0"/>
              </a:rPr>
              <a:t>       REFERENCE ELECTRODES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6</a:t>
            </a:fld>
            <a:endParaRPr lang="en-US"/>
          </a:p>
        </p:txBody>
      </p:sp>
      <p:sp>
        <p:nvSpPr>
          <p:cNvPr id="4" name="Title 3"/>
          <p:cNvSpPr>
            <a:spLocks noGrp="1"/>
          </p:cNvSpPr>
          <p:nvPr>
            <p:ph type="title" idx="4294967295"/>
          </p:nvPr>
        </p:nvSpPr>
        <p:spPr>
          <a:xfrm>
            <a:off x="1524000" y="152401"/>
            <a:ext cx="7924800" cy="792163"/>
          </a:xfrm>
        </p:spPr>
        <p:txBody>
          <a:bodyPr>
            <a:normAutofit/>
          </a:bodyPr>
          <a:lstStyle/>
          <a:p>
            <a:pPr algn="just"/>
            <a:r>
              <a:rPr lang="en-US" sz="3600" dirty="0">
                <a:solidFill>
                  <a:srgbClr val="00B050"/>
                </a:solidFill>
                <a:latin typeface="Times New Roman" pitchFamily="18" charset="0"/>
                <a:cs typeface="Times New Roman" pitchFamily="18" charset="0"/>
              </a:rPr>
              <a:t>     </a:t>
            </a:r>
            <a:r>
              <a:rPr lang="en-US" sz="3200" dirty="0">
                <a:solidFill>
                  <a:srgbClr val="00B050"/>
                </a:solidFill>
                <a:latin typeface="Times New Roman" pitchFamily="18" charset="0"/>
                <a:cs typeface="Times New Roman" pitchFamily="18" charset="0"/>
              </a:rPr>
              <a:t>Types of electrodes</a:t>
            </a:r>
          </a:p>
        </p:txBody>
      </p:sp>
      <p:sp>
        <p:nvSpPr>
          <p:cNvPr id="3" name="Rectangle 2"/>
          <p:cNvSpPr/>
          <p:nvPr/>
        </p:nvSpPr>
        <p:spPr>
          <a:xfrm>
            <a:off x="1981200" y="762001"/>
            <a:ext cx="8153400" cy="5262979"/>
          </a:xfrm>
          <a:prstGeom prst="rect">
            <a:avLst/>
          </a:prstGeom>
        </p:spPr>
        <p:txBody>
          <a:bodyPr wrap="square">
            <a:spAutoFit/>
          </a:bodyPr>
          <a:lstStyle/>
          <a:p>
            <a:pPr algn="just"/>
            <a:r>
              <a:rPr lang="en-US" sz="2400" dirty="0">
                <a:solidFill>
                  <a:schemeClr val="tx1">
                    <a:lumMod val="95000"/>
                    <a:lumOff val="5000"/>
                  </a:schemeClr>
                </a:solidFill>
                <a:latin typeface="Times New Roman" pitchFamily="18" charset="0"/>
                <a:cs typeface="Times New Roman" pitchFamily="18" charset="0"/>
              </a:rPr>
              <a:t>Primary &amp; secondary reference electrodes :                              </a:t>
            </a:r>
          </a:p>
          <a:p>
            <a:pPr algn="just">
              <a:buFont typeface="Wingdings" pitchFamily="2" charset="2"/>
              <a:buChar char="Ø"/>
            </a:pPr>
            <a:endParaRPr lang="en-US" sz="2400" dirty="0">
              <a:solidFill>
                <a:schemeClr val="tx1">
                  <a:lumMod val="95000"/>
                  <a:lumOff val="5000"/>
                </a:schemeClr>
              </a:solidFill>
              <a:latin typeface="Times New Roman" pitchFamily="18" charset="0"/>
              <a:cs typeface="Times New Roman" pitchFamily="18" charset="0"/>
            </a:endParaRPr>
          </a:p>
          <a:p>
            <a:pPr algn="just">
              <a:buFont typeface="Wingdings" pitchFamily="2" charset="2"/>
              <a:buChar char="Ø"/>
            </a:pPr>
            <a:r>
              <a:rPr lang="en-US" sz="2400" dirty="0">
                <a:solidFill>
                  <a:srgbClr val="00B050"/>
                </a:solidFill>
                <a:latin typeface="Times New Roman" pitchFamily="18" charset="0"/>
                <a:cs typeface="Times New Roman" pitchFamily="18" charset="0"/>
              </a:rPr>
              <a:t>Standard hydrogen  electrode(SHE):</a:t>
            </a:r>
            <a:r>
              <a:rPr lang="en-US" sz="2400" dirty="0">
                <a:solidFill>
                  <a:schemeClr val="tx1">
                    <a:lumMod val="95000"/>
                    <a:lumOff val="5000"/>
                  </a:schemeClr>
                </a:solidFill>
                <a:latin typeface="Times New Roman" pitchFamily="18" charset="0"/>
                <a:cs typeface="Times New Roman" pitchFamily="18" charset="0"/>
              </a:rPr>
              <a:t>It is a primary reference electrode. The emf of such a cell is arbitrarily been fixed as zero.                                                                                      </a:t>
            </a:r>
          </a:p>
          <a:p>
            <a:pPr algn="just">
              <a:buFont typeface="Wingdings" pitchFamily="2" charset="2"/>
              <a:buChar char="Ø"/>
            </a:pPr>
            <a:r>
              <a:rPr lang="en-US" sz="2400" dirty="0">
                <a:solidFill>
                  <a:srgbClr val="00B050"/>
                </a:solidFill>
                <a:latin typeface="Times New Roman" pitchFamily="18" charset="0"/>
                <a:cs typeface="Times New Roman" pitchFamily="18" charset="0"/>
              </a:rPr>
              <a:t>construction:                                                                                        </a:t>
            </a:r>
          </a:p>
          <a:p>
            <a:pPr algn="just">
              <a:buFont typeface="Wingdings" pitchFamily="2" charset="2"/>
              <a:buChar char="Ø"/>
            </a:pPr>
            <a:endParaRPr lang="en-US" sz="2400" dirty="0">
              <a:solidFill>
                <a:schemeClr val="tx1">
                  <a:lumMod val="95000"/>
                  <a:lumOff val="5000"/>
                </a:schemeClr>
              </a:solidFill>
              <a:latin typeface="Times New Roman" pitchFamily="18" charset="0"/>
              <a:cs typeface="Times New Roman" pitchFamily="18" charset="0"/>
            </a:endParaRPr>
          </a:p>
          <a:p>
            <a:pPr algn="just">
              <a:buFont typeface="Wingdings" pitchFamily="2" charset="2"/>
              <a:buChar char="Ø"/>
            </a:pPr>
            <a:r>
              <a:rPr lang="en-US" sz="2400" dirty="0">
                <a:solidFill>
                  <a:schemeClr val="tx1">
                    <a:lumMod val="95000"/>
                    <a:lumOff val="5000"/>
                  </a:schemeClr>
                </a:solidFill>
                <a:latin typeface="Times New Roman" pitchFamily="18" charset="0"/>
                <a:cs typeface="Times New Roman" pitchFamily="18" charset="0"/>
              </a:rPr>
              <a:t>It consists of a small platinum electrode coated with platinum black immersed in a 1M solution of H</a:t>
            </a:r>
            <a:r>
              <a:rPr lang="en-US" sz="2400" baseline="30000" dirty="0">
                <a:solidFill>
                  <a:schemeClr val="tx1">
                    <a:lumMod val="95000"/>
                    <a:lumOff val="5000"/>
                  </a:schemeClr>
                </a:solidFill>
                <a:latin typeface="Times New Roman" pitchFamily="18" charset="0"/>
                <a:cs typeface="Times New Roman" pitchFamily="18" charset="0"/>
              </a:rPr>
              <a:t>+</a:t>
            </a:r>
            <a:r>
              <a:rPr lang="en-US" sz="2400" dirty="0">
                <a:solidFill>
                  <a:schemeClr val="tx1">
                    <a:lumMod val="95000"/>
                    <a:lumOff val="5000"/>
                  </a:schemeClr>
                </a:solidFill>
                <a:latin typeface="Times New Roman" pitchFamily="18" charset="0"/>
                <a:cs typeface="Times New Roman" pitchFamily="18" charset="0"/>
              </a:rPr>
              <a:t> ions maintained at 25</a:t>
            </a:r>
            <a:r>
              <a:rPr lang="en-US" sz="2400" baseline="30000" dirty="0">
                <a:solidFill>
                  <a:schemeClr val="tx1">
                    <a:lumMod val="95000"/>
                    <a:lumOff val="5000"/>
                  </a:schemeClr>
                </a:solidFill>
                <a:latin typeface="Times New Roman" pitchFamily="18" charset="0"/>
                <a:cs typeface="Times New Roman" pitchFamily="18" charset="0"/>
              </a:rPr>
              <a:t>0</a:t>
            </a:r>
            <a:r>
              <a:rPr lang="en-US" sz="2400" dirty="0">
                <a:solidFill>
                  <a:schemeClr val="tx1">
                    <a:lumMod val="95000"/>
                    <a:lumOff val="5000"/>
                  </a:schemeClr>
                </a:solidFill>
                <a:latin typeface="Times New Roman" pitchFamily="18" charset="0"/>
                <a:cs typeface="Times New Roman" pitchFamily="18" charset="0"/>
              </a:rPr>
              <a:t>c.</a:t>
            </a:r>
          </a:p>
          <a:p>
            <a:pPr algn="just">
              <a:buFont typeface="Wingdings" pitchFamily="2" charset="2"/>
              <a:buChar char="Ø"/>
            </a:pPr>
            <a:endParaRPr lang="en-US" sz="2400" dirty="0">
              <a:solidFill>
                <a:schemeClr val="tx1">
                  <a:lumMod val="95000"/>
                  <a:lumOff val="5000"/>
                </a:schemeClr>
              </a:solidFill>
              <a:latin typeface="Times New Roman" pitchFamily="18" charset="0"/>
              <a:cs typeface="Times New Roman" pitchFamily="18" charset="0"/>
            </a:endParaRPr>
          </a:p>
          <a:p>
            <a:pPr algn="just">
              <a:buFont typeface="Wingdings" pitchFamily="2" charset="2"/>
              <a:buChar char="Ø"/>
            </a:pPr>
            <a:r>
              <a:rPr lang="en-US" sz="2400" dirty="0">
                <a:solidFill>
                  <a:schemeClr val="tx1">
                    <a:lumMod val="95000"/>
                    <a:lumOff val="5000"/>
                  </a:schemeClr>
                </a:solidFill>
                <a:latin typeface="Times New Roman" pitchFamily="18" charset="0"/>
                <a:cs typeface="Times New Roman" pitchFamily="18" charset="0"/>
              </a:rPr>
              <a:t>Hydrogen gas at one atmosphere pressure enters the glass hood and bubbles over the platinum electrode.</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buFont typeface="Wingdings" pitchFamily="2" charset="2"/>
              <a:buChar char="Ø"/>
            </a:pPr>
            <a:r>
              <a:rPr lang="en-US" sz="2400" dirty="0">
                <a:solidFill>
                  <a:schemeClr val="tx1">
                    <a:lumMod val="95000"/>
                    <a:lumOff val="5000"/>
                  </a:schemeClr>
                </a:solidFill>
                <a:latin typeface="Times New Roman" pitchFamily="18" charset="0"/>
                <a:cs typeface="Times New Roman" pitchFamily="18" charset="0"/>
              </a:rPr>
              <a:t>The H</a:t>
            </a:r>
            <a:r>
              <a:rPr lang="en-US" sz="2400" baseline="-25000" dirty="0">
                <a:solidFill>
                  <a:schemeClr val="tx1">
                    <a:lumMod val="95000"/>
                    <a:lumOff val="5000"/>
                  </a:schemeClr>
                </a:solidFill>
                <a:latin typeface="Times New Roman" pitchFamily="18" charset="0"/>
                <a:cs typeface="Times New Roman" pitchFamily="18" charset="0"/>
              </a:rPr>
              <a:t>2</a:t>
            </a:r>
            <a:r>
              <a:rPr lang="en-US" sz="2400" dirty="0">
                <a:solidFill>
                  <a:schemeClr val="tx1">
                    <a:lumMod val="95000"/>
                    <a:lumOff val="5000"/>
                  </a:schemeClr>
                </a:solidFill>
                <a:latin typeface="Times New Roman" pitchFamily="18" charset="0"/>
                <a:cs typeface="Times New Roman" pitchFamily="18" charset="0"/>
              </a:rPr>
              <a:t> gas at the platinum electrode passes into the solution forming  H</a:t>
            </a:r>
            <a:r>
              <a:rPr lang="en-US" sz="2400" baseline="30000" dirty="0">
                <a:solidFill>
                  <a:schemeClr val="tx1">
                    <a:lumMod val="95000"/>
                    <a:lumOff val="5000"/>
                  </a:schemeClr>
                </a:solidFill>
                <a:latin typeface="Times New Roman" pitchFamily="18" charset="0"/>
                <a:cs typeface="Times New Roman" pitchFamily="18" charset="0"/>
              </a:rPr>
              <a:t>+</a:t>
            </a:r>
            <a:r>
              <a:rPr lang="en-US" sz="2400" dirty="0">
                <a:solidFill>
                  <a:schemeClr val="tx1">
                    <a:lumMod val="95000"/>
                    <a:lumOff val="5000"/>
                  </a:schemeClr>
                </a:solidFill>
                <a:latin typeface="Times New Roman" pitchFamily="18" charset="0"/>
                <a:cs typeface="Times New Roman" pitchFamily="18" charset="0"/>
              </a:rPr>
              <a:t> ions &amp; electrons.           H</a:t>
            </a:r>
            <a:r>
              <a:rPr lang="en-US" sz="2400" baseline="-25000" dirty="0">
                <a:solidFill>
                  <a:schemeClr val="tx1">
                    <a:lumMod val="95000"/>
                    <a:lumOff val="5000"/>
                  </a:schemeClr>
                </a:solidFill>
                <a:latin typeface="Times New Roman" pitchFamily="18" charset="0"/>
                <a:cs typeface="Times New Roman" pitchFamily="18" charset="0"/>
              </a:rPr>
              <a:t>2</a:t>
            </a:r>
            <a:r>
              <a:rPr lang="en-US" sz="2400" dirty="0">
                <a:solidFill>
                  <a:schemeClr val="tx1">
                    <a:lumMod val="95000"/>
                    <a:lumOff val="5000"/>
                  </a:schemeClr>
                </a:solidFill>
                <a:latin typeface="Times New Roman" pitchFamily="18" charset="0"/>
                <a:cs typeface="Times New Roman" pitchFamily="18" charset="0"/>
                <a:sym typeface="Wingdings" pitchFamily="2" charset="2"/>
              </a:rPr>
              <a:t>2H</a:t>
            </a:r>
            <a:r>
              <a:rPr lang="en-US" sz="2400" baseline="30000" dirty="0">
                <a:solidFill>
                  <a:schemeClr val="tx1">
                    <a:lumMod val="95000"/>
                    <a:lumOff val="5000"/>
                  </a:schemeClr>
                </a:solidFill>
                <a:latin typeface="Times New Roman" pitchFamily="18" charset="0"/>
                <a:cs typeface="Times New Roman" pitchFamily="18" charset="0"/>
                <a:sym typeface="Wingdings" pitchFamily="2" charset="2"/>
              </a:rPr>
              <a:t>+</a:t>
            </a:r>
            <a:r>
              <a:rPr lang="en-US" sz="2400" dirty="0">
                <a:solidFill>
                  <a:schemeClr val="tx1">
                    <a:lumMod val="95000"/>
                    <a:lumOff val="5000"/>
                  </a:schemeClr>
                </a:solidFill>
                <a:latin typeface="Times New Roman" pitchFamily="18" charset="0"/>
                <a:cs typeface="Times New Roman" pitchFamily="18" charset="0"/>
                <a:sym typeface="Wingdings" pitchFamily="2" charset="2"/>
              </a:rPr>
              <a:t> +2e</a:t>
            </a:r>
            <a:r>
              <a:rPr lang="en-US" sz="2400" baseline="30000" dirty="0">
                <a:solidFill>
                  <a:schemeClr val="tx1">
                    <a:lumMod val="95000"/>
                    <a:lumOff val="5000"/>
                  </a:schemeClr>
                </a:solidFill>
                <a:latin typeface="Times New Roman" pitchFamily="18" charset="0"/>
                <a:cs typeface="Times New Roman" pitchFamily="18" charset="0"/>
                <a:sym typeface="Wingdings" pitchFamily="2" charset="2"/>
              </a:rPr>
              <a:t>-</a:t>
            </a:r>
            <a:endParaRPr lang="en-US" sz="2400" baseline="30000" dirty="0">
              <a:solidFill>
                <a:srgbClr val="80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BDFEE4F-4A7B-4118-A47E-F9A94867F57B}" type="slidenum">
              <a:rPr lang="en-US" smtClean="0"/>
              <a:pPr>
                <a:defRPr/>
              </a:pPr>
              <a:t>7</a:t>
            </a:fld>
            <a:endParaRPr lang="en-US"/>
          </a:p>
        </p:txBody>
      </p:sp>
      <p:pic>
        <p:nvPicPr>
          <p:cNvPr id="6" name="Picture 2" descr="C:\Users\Administrator\Desktop\she.jpg"/>
          <p:cNvPicPr>
            <a:picLocks noChangeAspect="1" noChangeArrowheads="1"/>
          </p:cNvPicPr>
          <p:nvPr/>
        </p:nvPicPr>
        <p:blipFill>
          <a:blip r:embed="rId2" cstate="print"/>
          <a:srcRect/>
          <a:stretch>
            <a:fillRect/>
          </a:stretch>
        </p:blipFill>
        <p:spPr bwMode="auto">
          <a:xfrm>
            <a:off x="3124200" y="304800"/>
            <a:ext cx="55626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2057400" y="2819400"/>
            <a:ext cx="8229600" cy="1569660"/>
          </a:xfrm>
          <a:prstGeom prst="rect">
            <a:avLst/>
          </a:prstGeom>
        </p:spPr>
        <p:txBody>
          <a:bodyPr wrap="square">
            <a:spAutoFit/>
          </a:bodyPr>
          <a:lstStyle/>
          <a:p>
            <a:pPr algn="just">
              <a:buFont typeface="Wingdings" pitchFamily="2" charset="2"/>
              <a:buChar char="Ø"/>
            </a:pPr>
            <a:r>
              <a:rPr lang="en-US" sz="2400" dirty="0">
                <a:solidFill>
                  <a:schemeClr val="tx1">
                    <a:lumMod val="95000"/>
                    <a:lumOff val="5000"/>
                  </a:schemeClr>
                </a:solidFill>
                <a:latin typeface="Times New Roman" pitchFamily="18" charset="0"/>
                <a:cs typeface="Times New Roman" pitchFamily="18" charset="0"/>
              </a:rPr>
              <a:t> By convention the standard electrode potential of hydrogen electrode when the hydrogen gas passed at one atmosphere pressure is bubbled through a solution of hydrogen ions of unit concentration is orbitarily fixed as zero. </a:t>
            </a:r>
            <a:endParaRPr lang="en-US" sz="2400" dirty="0">
              <a:solidFill>
                <a:srgbClr val="800000"/>
              </a:solidFill>
              <a:latin typeface="Times New Roman" pitchFamily="18" charset="0"/>
              <a:cs typeface="Times New Roman" pitchFamily="18" charset="0"/>
            </a:endParaRPr>
          </a:p>
        </p:txBody>
      </p:sp>
      <p:sp>
        <p:nvSpPr>
          <p:cNvPr id="8" name="Rectangle 7"/>
          <p:cNvSpPr/>
          <p:nvPr/>
        </p:nvSpPr>
        <p:spPr>
          <a:xfrm>
            <a:off x="2057400" y="4419601"/>
            <a:ext cx="7620000" cy="461665"/>
          </a:xfrm>
          <a:prstGeom prst="rect">
            <a:avLst/>
          </a:prstGeom>
        </p:spPr>
        <p:txBody>
          <a:bodyPr wrap="square">
            <a:spAutoFit/>
          </a:bodyPr>
          <a:lstStyle/>
          <a:p>
            <a:pPr algn="just">
              <a:buFont typeface="Wingdings" pitchFamily="2" charset="2"/>
              <a:buChar char="Ø"/>
            </a:pPr>
            <a:r>
              <a:rPr lang="en-US" sz="2400" dirty="0">
                <a:solidFill>
                  <a:schemeClr val="tx1">
                    <a:lumMod val="95000"/>
                    <a:lumOff val="5000"/>
                  </a:schemeClr>
                </a:solidFill>
                <a:latin typeface="Times New Roman" pitchFamily="18" charset="0"/>
                <a:cs typeface="Times New Roman" pitchFamily="18" charset="0"/>
              </a:rPr>
              <a:t>Nernst equation:</a:t>
            </a:r>
          </a:p>
        </p:txBody>
      </p:sp>
      <p:sp>
        <p:nvSpPr>
          <p:cNvPr id="9" name="Rectangle 8"/>
          <p:cNvSpPr/>
          <p:nvPr/>
        </p:nvSpPr>
        <p:spPr>
          <a:xfrm>
            <a:off x="3581400" y="4876801"/>
            <a:ext cx="1268296" cy="461665"/>
          </a:xfrm>
          <a:prstGeom prst="rect">
            <a:avLst/>
          </a:prstGeom>
        </p:spPr>
        <p:txBody>
          <a:bodyPr wrap="none">
            <a:spAutoFit/>
          </a:bodyPr>
          <a:lstStyle/>
          <a:p>
            <a:pPr algn="just"/>
            <a:r>
              <a:rPr lang="en-US" sz="2400" dirty="0">
                <a:solidFill>
                  <a:prstClr val="black"/>
                </a:solidFill>
                <a:latin typeface="Times New Roman" pitchFamily="18" charset="0"/>
                <a:ea typeface="Times New Roman" pitchFamily="18" charset="0"/>
                <a:cs typeface="Times New Roman" pitchFamily="18" charset="0"/>
              </a:rPr>
              <a:t>At  </a:t>
            </a:r>
            <a:r>
              <a:rPr lang="en-US" sz="2400" dirty="0" err="1">
                <a:solidFill>
                  <a:prstClr val="black"/>
                </a:solidFill>
                <a:latin typeface="Times New Roman" pitchFamily="18" charset="0"/>
                <a:ea typeface="Times New Roman" pitchFamily="18" charset="0"/>
                <a:cs typeface="Times New Roman" pitchFamily="18" charset="0"/>
              </a:rPr>
              <a:t>latm</a:t>
            </a:r>
            <a:r>
              <a:rPr lang="en-US" sz="2400" dirty="0">
                <a:solidFill>
                  <a:prstClr val="black"/>
                </a:solidFill>
                <a:latin typeface="Times New Roman" pitchFamily="18" charset="0"/>
                <a:ea typeface="Times New Roman" pitchFamily="18" charset="0"/>
                <a:cs typeface="Times New Roman" pitchFamily="18" charset="0"/>
              </a:rPr>
              <a:t> </a:t>
            </a:r>
            <a:endParaRPr lang="en-US" sz="2400" dirty="0"/>
          </a:p>
        </p:txBody>
      </p:sp>
      <p:sp>
        <p:nvSpPr>
          <p:cNvPr id="10" name="Rectangle 9"/>
          <p:cNvSpPr/>
          <p:nvPr/>
        </p:nvSpPr>
        <p:spPr>
          <a:xfrm>
            <a:off x="4495800" y="5334000"/>
            <a:ext cx="6172200" cy="2308324"/>
          </a:xfrm>
          <a:prstGeom prst="rect">
            <a:avLst/>
          </a:prstGeom>
        </p:spPr>
        <p:txBody>
          <a:bodyPr wrap="square">
            <a:spAutoFit/>
          </a:bodyPr>
          <a:lstStyle/>
          <a:p>
            <a:pPr algn="just"/>
            <a:r>
              <a:rPr lang="en-US" sz="2400" dirty="0">
                <a:latin typeface="Times New Roman" pitchFamily="18" charset="0"/>
                <a:ea typeface="Times New Roman" pitchFamily="18" charset="0"/>
                <a:cs typeface="Times New Roman" pitchFamily="18" charset="0"/>
              </a:rPr>
              <a:t>E</a:t>
            </a:r>
            <a:r>
              <a:rPr lang="en-US" sz="2400" baseline="-30000" dirty="0">
                <a:latin typeface="Times New Roman" pitchFamily="18" charset="0"/>
                <a:ea typeface="Times New Roman" pitchFamily="18" charset="0"/>
                <a:cs typeface="Times New Roman" pitchFamily="18" charset="0"/>
              </a:rPr>
              <a:t>pt,</a:t>
            </a:r>
            <a:r>
              <a:rPr lang="en-US" sz="2400" dirty="0">
                <a:latin typeface="Times New Roman" pitchFamily="18" charset="0"/>
                <a:ea typeface="Times New Roman" pitchFamily="18" charset="0"/>
                <a:cs typeface="Times New Roman" pitchFamily="18" charset="0"/>
              </a:rPr>
              <a:t>H</a:t>
            </a:r>
            <a:r>
              <a:rPr lang="en-US" sz="2400" baseline="-25000" dirty="0">
                <a:latin typeface="Times New Roman" pitchFamily="18" charset="0"/>
                <a:ea typeface="Times New Roman" pitchFamily="18" charset="0"/>
                <a:cs typeface="Times New Roman" pitchFamily="18" charset="0"/>
              </a:rPr>
              <a:t>2</a:t>
            </a:r>
            <a:r>
              <a:rPr lang="en-US" sz="2400" baseline="-30000" dirty="0">
                <a:latin typeface="Times New Roman" pitchFamily="18" charset="0"/>
                <a:ea typeface="Times New Roman" pitchFamily="18" charset="0"/>
                <a:cs typeface="Times New Roman" pitchFamily="18" charset="0"/>
              </a:rPr>
              <a:t>/</a:t>
            </a:r>
            <a:r>
              <a:rPr lang="en-US" sz="2400" dirty="0">
                <a:latin typeface="Times New Roman" pitchFamily="18" charset="0"/>
                <a:ea typeface="Times New Roman" pitchFamily="18" charset="0"/>
                <a:cs typeface="Times New Roman" pitchFamily="18" charset="0"/>
              </a:rPr>
              <a:t>H</a:t>
            </a:r>
            <a:r>
              <a:rPr lang="en-US" sz="2400" baseline="30000" dirty="0">
                <a:latin typeface="Times New Roman" pitchFamily="18" charset="0"/>
                <a:ea typeface="Times New Roman" pitchFamily="18" charset="0"/>
                <a:cs typeface="Times New Roman" pitchFamily="18" charset="0"/>
              </a:rPr>
              <a:t>+</a:t>
            </a:r>
            <a:r>
              <a:rPr lang="en-US" sz="2400" dirty="0">
                <a:latin typeface="Times New Roman" pitchFamily="18" charset="0"/>
                <a:ea typeface="Times New Roman" pitchFamily="18" charset="0"/>
                <a:cs typeface="Times New Roman" pitchFamily="18" charset="0"/>
              </a:rPr>
              <a:t> = E</a:t>
            </a:r>
            <a:r>
              <a:rPr lang="en-US" sz="2400" baseline="30000" dirty="0">
                <a:latin typeface="Times New Roman" pitchFamily="18" charset="0"/>
                <a:ea typeface="Times New Roman" pitchFamily="18" charset="0"/>
                <a:cs typeface="Times New Roman" pitchFamily="18" charset="0"/>
              </a:rPr>
              <a:t>0</a:t>
            </a:r>
            <a:r>
              <a:rPr lang="en-US" sz="2400" baseline="-30000" dirty="0">
                <a:latin typeface="Times New Roman" pitchFamily="18" charset="0"/>
                <a:ea typeface="Times New Roman" pitchFamily="18" charset="0"/>
                <a:cs typeface="Times New Roman" pitchFamily="18" charset="0"/>
              </a:rPr>
              <a:t>pt,</a:t>
            </a:r>
            <a:r>
              <a:rPr lang="en-US" sz="2400" dirty="0">
                <a:latin typeface="Times New Roman" pitchFamily="18" charset="0"/>
                <a:ea typeface="Times New Roman" pitchFamily="18" charset="0"/>
                <a:cs typeface="Times New Roman" pitchFamily="18" charset="0"/>
              </a:rPr>
              <a:t>H</a:t>
            </a:r>
            <a:r>
              <a:rPr lang="en-US" sz="2400" baseline="-30000" dirty="0">
                <a:latin typeface="Times New Roman" pitchFamily="18" charset="0"/>
                <a:ea typeface="Times New Roman" pitchFamily="18" charset="0"/>
                <a:cs typeface="Times New Roman" pitchFamily="18" charset="0"/>
              </a:rPr>
              <a:t>2/H+</a:t>
            </a:r>
            <a:r>
              <a:rPr lang="en-US" sz="2400" dirty="0">
                <a:latin typeface="Times New Roman" pitchFamily="18" charset="0"/>
                <a:ea typeface="Times New Roman" pitchFamily="18" charset="0"/>
                <a:cs typeface="Times New Roman" pitchFamily="18" charset="0"/>
              </a:rPr>
              <a:t>-</a:t>
            </a:r>
            <a:r>
              <a:rPr lang="en-US" sz="2400" baseline="-30000" dirty="0">
                <a:latin typeface="Times New Roman" pitchFamily="18" charset="0"/>
                <a:ea typeface="Times New Roman" pitchFamily="18" charset="0"/>
                <a:cs typeface="Times New Roman" pitchFamily="18" charset="0"/>
              </a:rPr>
              <a:t>     </a:t>
            </a:r>
            <a:r>
              <a:rPr lang="en-US" sz="2400" dirty="0">
                <a:solidFill>
                  <a:prstClr val="black"/>
                </a:solidFill>
                <a:latin typeface="Times New Roman" pitchFamily="18" charset="0"/>
                <a:ea typeface="Times New Roman" pitchFamily="18" charset="0"/>
                <a:cs typeface="Times New Roman" pitchFamily="18" charset="0"/>
              </a:rPr>
              <a:t>0.059</a:t>
            </a:r>
            <a:endParaRPr lang="en-US" sz="2400" dirty="0"/>
          </a:p>
          <a:p>
            <a:pPr lvl="0" algn="just"/>
            <a:r>
              <a:rPr lang="en-US" sz="2400" dirty="0">
                <a:latin typeface="Times New Roman" pitchFamily="18" charset="0"/>
                <a:ea typeface="Times New Roman" pitchFamily="18" charset="0"/>
                <a:cs typeface="Times New Roman" pitchFamily="18" charset="0"/>
              </a:rPr>
              <a:t>        </a:t>
            </a:r>
            <a:r>
              <a:rPr lang="en-US" sz="2400" baseline="-30000" dirty="0">
                <a:latin typeface="Times New Roman" pitchFamily="18" charset="0"/>
                <a:ea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eaLnBrk="0" hangingPunct="0"/>
            <a:r>
              <a:rPr lang="en-US" sz="2400" dirty="0">
                <a:latin typeface="Times New Roman" pitchFamily="18" charset="0"/>
                <a:ea typeface="Times New Roman" pitchFamily="18" charset="0"/>
                <a:cs typeface="Times New Roman" pitchFamily="18" charset="0"/>
              </a:rPr>
              <a:t>                   =E</a:t>
            </a:r>
            <a:r>
              <a:rPr lang="en-US" sz="2400" baseline="30000" dirty="0">
                <a:latin typeface="Times New Roman" pitchFamily="18" charset="0"/>
                <a:ea typeface="Times New Roman" pitchFamily="18" charset="0"/>
                <a:cs typeface="Times New Roman" pitchFamily="18" charset="0"/>
              </a:rPr>
              <a:t>0</a:t>
            </a:r>
            <a:r>
              <a:rPr lang="en-US" sz="2400" baseline="-30000" dirty="0">
                <a:latin typeface="Times New Roman" pitchFamily="18" charset="0"/>
                <a:ea typeface="Times New Roman" pitchFamily="18" charset="0"/>
                <a:cs typeface="Times New Roman" pitchFamily="18" charset="0"/>
              </a:rPr>
              <a:t>pt, </a:t>
            </a:r>
            <a:r>
              <a:rPr lang="en-US" sz="2400" dirty="0">
                <a:latin typeface="Times New Roman" pitchFamily="18" charset="0"/>
                <a:ea typeface="Times New Roman" pitchFamily="18" charset="0"/>
                <a:cs typeface="Times New Roman" pitchFamily="18" charset="0"/>
              </a:rPr>
              <a:t>H</a:t>
            </a:r>
            <a:r>
              <a:rPr lang="en-US" sz="2400" baseline="-30000" dirty="0">
                <a:latin typeface="Times New Roman" pitchFamily="18" charset="0"/>
                <a:ea typeface="Times New Roman" pitchFamily="18" charset="0"/>
                <a:cs typeface="Times New Roman" pitchFamily="18" charset="0"/>
              </a:rPr>
              <a:t>2</a:t>
            </a:r>
            <a:r>
              <a:rPr lang="en-US" sz="2400" dirty="0">
                <a:latin typeface="Times New Roman" pitchFamily="18" charset="0"/>
                <a:ea typeface="Times New Roman" pitchFamily="18" charset="0"/>
                <a:cs typeface="Times New Roman" pitchFamily="18" charset="0"/>
              </a:rPr>
              <a:t>/H</a:t>
            </a:r>
            <a:r>
              <a:rPr lang="en-US" sz="2400" baseline="30000" dirty="0">
                <a:latin typeface="Times New Roman" pitchFamily="18" charset="0"/>
                <a:ea typeface="Times New Roman" pitchFamily="18" charset="0"/>
                <a:cs typeface="Times New Roman" pitchFamily="18" charset="0"/>
              </a:rPr>
              <a:t>+</a:t>
            </a:r>
            <a:r>
              <a:rPr lang="en-US" sz="2400" dirty="0">
                <a:latin typeface="Times New Roman" pitchFamily="18" charset="0"/>
                <a:ea typeface="Times New Roman" pitchFamily="18" charset="0"/>
                <a:cs typeface="Times New Roman" pitchFamily="18" charset="0"/>
              </a:rPr>
              <a:t>   + 0.059 p</a:t>
            </a:r>
            <a:r>
              <a:rPr lang="en-US" sz="2400" baseline="30000" dirty="0">
                <a:latin typeface="Times New Roman" pitchFamily="18" charset="0"/>
                <a:ea typeface="Times New Roman" pitchFamily="18" charset="0"/>
                <a:cs typeface="Times New Roman" pitchFamily="18" charset="0"/>
              </a:rPr>
              <a:t>H</a:t>
            </a:r>
            <a:endParaRPr lang="en-US" sz="2400" dirty="0"/>
          </a:p>
          <a:p>
            <a:pPr lvl="0" eaLnBrk="0" hangingPunct="0"/>
            <a:endParaRPr lang="en-US" sz="2400" dirty="0">
              <a:latin typeface="Times New Roman" pitchFamily="18" charset="0"/>
              <a:cs typeface="Times New Roman" pitchFamily="18" charset="0"/>
            </a:endParaRPr>
          </a:p>
          <a:p>
            <a:pPr eaLnBrk="0" hangingPunct="0"/>
            <a:r>
              <a:rPr lang="en-US" sz="2400" dirty="0">
                <a:latin typeface="Times New Roman" pitchFamily="18" charset="0"/>
                <a:ea typeface="Times New Roman" pitchFamily="18" charset="0"/>
                <a:cs typeface="Times New Roman" pitchFamily="18" charset="0"/>
              </a:rPr>
              <a:t>     </a:t>
            </a:r>
            <a:endParaRPr lang="en-US" sz="2400" dirty="0">
              <a:latin typeface="Times New Roman" pitchFamily="18" charset="0"/>
              <a:cs typeface="Times New Roman" pitchFamily="18" charset="0"/>
            </a:endParaRPr>
          </a:p>
          <a:p>
            <a:pPr lvl="0" eaLnBrk="0" hangingPunct="0"/>
            <a:r>
              <a:rPr lang="en-US" sz="2400" dirty="0">
                <a:latin typeface="Times New Roman" pitchFamily="18" charset="0"/>
                <a:ea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1" name="Rectangle 10"/>
          <p:cNvSpPr/>
          <p:nvPr/>
        </p:nvSpPr>
        <p:spPr>
          <a:xfrm>
            <a:off x="8229600" y="5334001"/>
            <a:ext cx="2432050" cy="830997"/>
          </a:xfrm>
          <a:prstGeom prst="rect">
            <a:avLst/>
          </a:prstGeom>
        </p:spPr>
        <p:txBody>
          <a:bodyPr wrap="square">
            <a:spAutoFit/>
          </a:bodyPr>
          <a:lstStyle/>
          <a:p>
            <a:pPr lvl="0" algn="just"/>
            <a:r>
              <a:rPr lang="en-US" sz="2400" dirty="0">
                <a:solidFill>
                  <a:prstClr val="black"/>
                </a:solidFill>
                <a:latin typeface="Times New Roman" pitchFamily="18" charset="0"/>
                <a:ea typeface="Times New Roman" pitchFamily="18" charset="0"/>
                <a:cs typeface="Times New Roman" pitchFamily="18" charset="0"/>
              </a:rPr>
              <a:t>log  </a:t>
            </a:r>
            <a:r>
              <a:rPr lang="en-US" sz="2400" dirty="0" err="1">
                <a:solidFill>
                  <a:prstClr val="black"/>
                </a:solidFill>
                <a:latin typeface="Times New Roman" pitchFamily="18" charset="0"/>
                <a:ea typeface="Times New Roman" pitchFamily="18" charset="0"/>
                <a:cs typeface="Times New Roman" pitchFamily="18" charset="0"/>
              </a:rPr>
              <a:t>a</a:t>
            </a:r>
            <a:r>
              <a:rPr lang="en-US" sz="2400" baseline="-30000" dirty="0" err="1">
                <a:solidFill>
                  <a:prstClr val="black"/>
                </a:solidFill>
                <a:latin typeface="Times New Roman" pitchFamily="18" charset="0"/>
                <a:ea typeface="Times New Roman" pitchFamily="18" charset="0"/>
                <a:cs typeface="Times New Roman" pitchFamily="18" charset="0"/>
              </a:rPr>
              <a:t>H</a:t>
            </a:r>
            <a:r>
              <a:rPr lang="en-US" sz="2400" baseline="-30000" dirty="0">
                <a:solidFill>
                  <a:prstClr val="black"/>
                </a:solidFill>
                <a:latin typeface="Times New Roman" pitchFamily="18" charset="0"/>
                <a:ea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a:p>
            <a:pPr lvl="0" eaLnBrk="0" hangingPunct="0"/>
            <a:r>
              <a:rPr lang="en-US" sz="2400" dirty="0">
                <a:solidFill>
                  <a:prstClr val="black"/>
                </a:solidFill>
                <a:latin typeface="Times New Roman" pitchFamily="18" charset="0"/>
                <a:ea typeface="Times New Roman" pitchFamily="18" charset="0"/>
                <a:cs typeface="Times New Roman" pitchFamily="18" charset="0"/>
              </a:rPr>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8</a:t>
            </a:fld>
            <a:endParaRPr lang="en-US"/>
          </a:p>
        </p:txBody>
      </p:sp>
      <p:pic>
        <p:nvPicPr>
          <p:cNvPr id="3" name="Content Placeholder 4" descr="C:\Users\Administrator\Desktop\she2.jpg"/>
          <p:cNvPicPr>
            <a:picLocks noChangeAspect="1" noChangeArrowheads="1"/>
          </p:cNvPicPr>
          <p:nvPr/>
        </p:nvPicPr>
        <p:blipFill>
          <a:blip r:embed="rId2" cstate="print"/>
          <a:srcRect/>
          <a:stretch>
            <a:fillRect/>
          </a:stretch>
        </p:blipFill>
        <p:spPr bwMode="auto">
          <a:xfrm>
            <a:off x="5486400" y="3581400"/>
            <a:ext cx="48006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8" name="Rectangle 4"/>
          <p:cNvSpPr>
            <a:spLocks noChangeArrowheads="1"/>
          </p:cNvSpPr>
          <p:nvPr/>
        </p:nvSpPr>
        <p:spPr bwMode="auto">
          <a:xfrm>
            <a:off x="1524000" y="585402"/>
            <a:ext cx="26161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200" dirty="0">
                <a:latin typeface="Times New Roman" pitchFamily="18" charset="0"/>
                <a:ea typeface="Times New Roman" pitchFamily="18" charset="0"/>
                <a:cs typeface="Times New Roman" pitchFamily="18" charset="0"/>
              </a:rPr>
              <a:t>  </a:t>
            </a:r>
            <a:endParaRPr lang="en-US" dirty="0">
              <a:latin typeface="Arial" pitchFamily="34" charset="0"/>
              <a:cs typeface="Arial" pitchFamily="34" charset="0"/>
            </a:endParaRPr>
          </a:p>
        </p:txBody>
      </p:sp>
      <p:sp>
        <p:nvSpPr>
          <p:cNvPr id="15" name="Rectangle 14"/>
          <p:cNvSpPr/>
          <p:nvPr/>
        </p:nvSpPr>
        <p:spPr>
          <a:xfrm>
            <a:off x="1828800" y="609600"/>
            <a:ext cx="8534400" cy="3046988"/>
          </a:xfrm>
          <a:prstGeom prst="rect">
            <a:avLst/>
          </a:prstGeom>
        </p:spPr>
        <p:txBody>
          <a:bodyPr wrap="square">
            <a:spAutoFit/>
          </a:bodyPr>
          <a:lstStyle/>
          <a:p>
            <a:pPr algn="just">
              <a:buFont typeface="Wingdings" pitchFamily="2" charset="2"/>
              <a:buChar char="Ø"/>
            </a:pPr>
            <a:r>
              <a:rPr lang="en-US" sz="2400" dirty="0">
                <a:solidFill>
                  <a:schemeClr val="tx1">
                    <a:lumMod val="95000"/>
                    <a:lumOff val="5000"/>
                  </a:schemeClr>
                </a:solidFill>
                <a:latin typeface="Times New Roman" pitchFamily="18" charset="0"/>
                <a:cs typeface="Times New Roman" pitchFamily="18" charset="0"/>
              </a:rPr>
              <a:t> Depending on a half cell to which it is attached hydrogen electrode can act as a cathode or an anode.                                                                </a:t>
            </a:r>
          </a:p>
          <a:p>
            <a:pPr algn="just">
              <a:buFont typeface="Wingdings" pitchFamily="2" charset="2"/>
              <a:buChar char="Ø"/>
            </a:pPr>
            <a:endParaRPr lang="en-US" sz="2400" dirty="0">
              <a:solidFill>
                <a:schemeClr val="tx1">
                  <a:lumMod val="95000"/>
                  <a:lumOff val="5000"/>
                </a:schemeClr>
              </a:solidFill>
              <a:latin typeface="Times New Roman" pitchFamily="18" charset="0"/>
              <a:cs typeface="Times New Roman" pitchFamily="18" charset="0"/>
            </a:endParaRPr>
          </a:p>
          <a:p>
            <a:pPr algn="just">
              <a:buFont typeface="Wingdings" pitchFamily="2" charset="2"/>
              <a:buChar char="Ø"/>
            </a:pPr>
            <a:r>
              <a:rPr lang="en-US" sz="2400" dirty="0">
                <a:solidFill>
                  <a:schemeClr val="tx1">
                    <a:lumMod val="95000"/>
                    <a:lumOff val="5000"/>
                  </a:schemeClr>
                </a:solidFill>
                <a:latin typeface="Times New Roman" pitchFamily="18" charset="0"/>
                <a:cs typeface="Times New Roman" pitchFamily="18" charset="0"/>
              </a:rPr>
              <a:t>But in the given figure  hydrogen electrode is connected to copper electrode &amp; it act as anode ,when it is acting as anode ,oxidation takes place.                                                                              </a:t>
            </a:r>
          </a:p>
          <a:p>
            <a:pPr algn="just">
              <a:buFont typeface="Wingdings" pitchFamily="2" charset="2"/>
              <a:buChar char="Ø"/>
            </a:pPr>
            <a:endParaRPr lang="en-US" sz="2400" dirty="0">
              <a:solidFill>
                <a:schemeClr val="tx1">
                  <a:lumMod val="95000"/>
                  <a:lumOff val="5000"/>
                </a:schemeClr>
              </a:solidFill>
              <a:latin typeface="Times New Roman" pitchFamily="18" charset="0"/>
              <a:cs typeface="Times New Roman" pitchFamily="18" charset="0"/>
            </a:endParaRPr>
          </a:p>
          <a:p>
            <a:pPr algn="just">
              <a:buFont typeface="Wingdings" pitchFamily="2" charset="2"/>
              <a:buChar char="Ø"/>
            </a:pPr>
            <a:r>
              <a:rPr lang="en-US" sz="2400" dirty="0">
                <a:solidFill>
                  <a:schemeClr val="tx1">
                    <a:lumMod val="95000"/>
                    <a:lumOff val="5000"/>
                  </a:schemeClr>
                </a:solidFill>
                <a:latin typeface="Times New Roman" pitchFamily="18" charset="0"/>
                <a:cs typeface="Times New Roman" pitchFamily="18" charset="0"/>
              </a:rPr>
              <a:t>1/2H</a:t>
            </a:r>
            <a:r>
              <a:rPr lang="en-US" sz="2400" baseline="-25000" dirty="0">
                <a:solidFill>
                  <a:schemeClr val="tx1">
                    <a:lumMod val="95000"/>
                    <a:lumOff val="5000"/>
                  </a:schemeClr>
                </a:solidFill>
                <a:latin typeface="Times New Roman" pitchFamily="18" charset="0"/>
                <a:cs typeface="Times New Roman" pitchFamily="18" charset="0"/>
              </a:rPr>
              <a:t>2</a:t>
            </a:r>
            <a:r>
              <a:rPr lang="en-US" sz="2400" dirty="0">
                <a:solidFill>
                  <a:schemeClr val="tx1">
                    <a:lumMod val="95000"/>
                    <a:lumOff val="5000"/>
                  </a:schemeClr>
                </a:solidFill>
                <a:latin typeface="Times New Roman" pitchFamily="18" charset="0"/>
                <a:cs typeface="Times New Roman" pitchFamily="18" charset="0"/>
              </a:rPr>
              <a:t>(g)(1atm)</a:t>
            </a:r>
            <a:r>
              <a:rPr lang="en-US" sz="2400" dirty="0">
                <a:solidFill>
                  <a:schemeClr val="tx1">
                    <a:lumMod val="95000"/>
                    <a:lumOff val="5000"/>
                  </a:schemeClr>
                </a:solidFill>
                <a:latin typeface="Times New Roman" pitchFamily="18" charset="0"/>
                <a:cs typeface="Times New Roman" pitchFamily="18" charset="0"/>
                <a:sym typeface="Wingdings" pitchFamily="2" charset="2"/>
              </a:rPr>
              <a:t> H</a:t>
            </a:r>
            <a:r>
              <a:rPr lang="en-US" sz="2400" baseline="30000" dirty="0">
                <a:solidFill>
                  <a:schemeClr val="tx1">
                    <a:lumMod val="95000"/>
                    <a:lumOff val="5000"/>
                  </a:schemeClr>
                </a:solidFill>
                <a:latin typeface="Times New Roman" pitchFamily="18" charset="0"/>
                <a:cs typeface="Times New Roman" pitchFamily="18" charset="0"/>
                <a:sym typeface="Wingdings" pitchFamily="2" charset="2"/>
              </a:rPr>
              <a:t>+</a:t>
            </a:r>
            <a:r>
              <a:rPr lang="en-US" sz="2400" dirty="0">
                <a:solidFill>
                  <a:schemeClr val="tx1">
                    <a:lumMod val="95000"/>
                    <a:lumOff val="5000"/>
                  </a:schemeClr>
                </a:solidFill>
                <a:latin typeface="Times New Roman" pitchFamily="18" charset="0"/>
                <a:cs typeface="Times New Roman" pitchFamily="18" charset="0"/>
                <a:sym typeface="Wingdings" pitchFamily="2" charset="2"/>
              </a:rPr>
              <a:t> (1M)+e</a:t>
            </a:r>
            <a:endParaRPr lang="en-US" sz="2400" dirty="0">
              <a:solidFill>
                <a:srgbClr val="80000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9</a:t>
            </a:fld>
            <a:endParaRPr lang="en-US"/>
          </a:p>
        </p:txBody>
      </p:sp>
      <p:sp>
        <p:nvSpPr>
          <p:cNvPr id="94209" name="Rectangle 1"/>
          <p:cNvSpPr>
            <a:spLocks noChangeArrowheads="1"/>
          </p:cNvSpPr>
          <p:nvPr/>
        </p:nvSpPr>
        <p:spPr bwMode="auto">
          <a:xfrm>
            <a:off x="2057400" y="533400"/>
            <a:ext cx="8077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1200" dirty="0">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rPr>
              <a:t>The calomel electrode consists of a glass tube having two side tubes. A small quantity of pure mercury is placed at the bottom of the vessel and is covered with a paste of Hg and Hg</a:t>
            </a:r>
            <a:r>
              <a:rPr lang="en-US" sz="2400" baseline="-30000" dirty="0">
                <a:latin typeface="Times New Roman" pitchFamily="18" charset="0"/>
                <a:ea typeface="Times New Roman" pitchFamily="18" charset="0"/>
                <a:cs typeface="Times New Roman" pitchFamily="18" charset="0"/>
              </a:rPr>
              <a:t>2 </a:t>
            </a:r>
            <a:r>
              <a:rPr lang="en-US" sz="2400" dirty="0">
                <a:latin typeface="Times New Roman" pitchFamily="18" charset="0"/>
                <a:ea typeface="Times New Roman" pitchFamily="18" charset="0"/>
                <a:cs typeface="Times New Roman" pitchFamily="18" charset="0"/>
              </a:rPr>
              <a:t>Cl</a:t>
            </a:r>
            <a:r>
              <a:rPr lang="en-US" sz="2400" baseline="-30000" dirty="0">
                <a:latin typeface="Times New Roman" pitchFamily="18" charset="0"/>
                <a:ea typeface="Times New Roman" pitchFamily="18" charset="0"/>
                <a:cs typeface="Times New Roman" pitchFamily="18" charset="0"/>
              </a:rPr>
              <a:t>2</a:t>
            </a:r>
            <a:r>
              <a:rPr lang="en-US" sz="2400" dirty="0">
                <a:latin typeface="Times New Roman" pitchFamily="18" charset="0"/>
                <a:ea typeface="Times New Roman" pitchFamily="18" charset="0"/>
                <a:cs typeface="Times New Roman" pitchFamily="18" charset="0"/>
              </a:rPr>
              <a:t>.                                            </a:t>
            </a:r>
            <a:r>
              <a:rPr lang="en-US" sz="2400" baseline="-30000" dirty="0">
                <a:latin typeface="Times New Roman" pitchFamily="18" charset="0"/>
                <a:ea typeface="Times New Roman" pitchFamily="18" charset="0"/>
                <a:cs typeface="Times New Roman" pitchFamily="18" charset="0"/>
              </a:rPr>
              <a:t> </a:t>
            </a:r>
          </a:p>
          <a:p>
            <a:pPr algn="just" fontAlgn="base">
              <a:spcBef>
                <a:spcPct val="0"/>
              </a:spcBef>
              <a:spcAft>
                <a:spcPct val="0"/>
              </a:spcAft>
              <a:buFont typeface="Wingdings" pitchFamily="2" charset="2"/>
              <a:buChar char="Ø"/>
            </a:pPr>
            <a:endParaRPr lang="en-US" sz="2400" baseline="-30000" dirty="0">
              <a:latin typeface="Times New Roman" pitchFamily="18" charset="0"/>
              <a:ea typeface="Times New Roman" pitchFamily="18" charset="0"/>
              <a:cs typeface="Times New Roman" pitchFamily="18" charset="0"/>
            </a:endParaRPr>
          </a:p>
          <a:p>
            <a:pPr algn="just" fontAlgn="base">
              <a:spcBef>
                <a:spcPct val="0"/>
              </a:spcBef>
              <a:spcAft>
                <a:spcPct val="0"/>
              </a:spcAft>
              <a:buFont typeface="Wingdings" pitchFamily="2" charset="2"/>
              <a:buChar char="Ø"/>
            </a:pPr>
            <a:r>
              <a:rPr lang="en-US" sz="2400" dirty="0" err="1">
                <a:latin typeface="Times New Roman" pitchFamily="18" charset="0"/>
                <a:ea typeface="Times New Roman" pitchFamily="18" charset="0"/>
                <a:cs typeface="Times New Roman" pitchFamily="18" charset="0"/>
              </a:rPr>
              <a:t>KCl</a:t>
            </a:r>
            <a:r>
              <a:rPr lang="en-US" sz="2400" dirty="0">
                <a:latin typeface="Times New Roman" pitchFamily="18" charset="0"/>
                <a:ea typeface="Times New Roman" pitchFamily="18" charset="0"/>
                <a:cs typeface="Times New Roman" pitchFamily="18" charset="0"/>
              </a:rPr>
              <a:t> solution of known concentration is filled through side tube,  Shown on the right side of the vessel.                                                        </a:t>
            </a:r>
          </a:p>
          <a:p>
            <a:pPr algn="just" fontAlgn="base">
              <a:spcBef>
                <a:spcPct val="0"/>
              </a:spcBef>
              <a:spcAft>
                <a:spcPct val="0"/>
              </a:spcAft>
              <a:buFont typeface="Wingdings" pitchFamily="2" charset="2"/>
              <a:buChar char="Ø"/>
            </a:pPr>
            <a:endParaRPr lang="en-US" sz="2400" dirty="0">
              <a:latin typeface="Times New Roman" pitchFamily="18" charset="0"/>
              <a:ea typeface="Times New Roman" pitchFamily="18" charset="0"/>
              <a:cs typeface="Times New Roman" pitchFamily="18" charset="0"/>
            </a:endParaRPr>
          </a:p>
          <a:p>
            <a:pPr algn="just" fontAlgn="base">
              <a:spcBef>
                <a:spcPct val="0"/>
              </a:spcBef>
              <a:spcAft>
                <a:spcPct val="0"/>
              </a:spcAft>
              <a:buFont typeface="Wingdings" pitchFamily="2" charset="2"/>
              <a:buChar char="Ø"/>
            </a:pPr>
            <a:r>
              <a:rPr lang="en-US" sz="2400" dirty="0">
                <a:latin typeface="Times New Roman" pitchFamily="18" charset="0"/>
                <a:ea typeface="Times New Roman" pitchFamily="18" charset="0"/>
                <a:cs typeface="Times New Roman" pitchFamily="18" charset="0"/>
              </a:rPr>
              <a:t>The  </a:t>
            </a:r>
            <a:r>
              <a:rPr lang="en-US" sz="2400" dirty="0" err="1">
                <a:latin typeface="Times New Roman" pitchFamily="18" charset="0"/>
                <a:ea typeface="Times New Roman" pitchFamily="18" charset="0"/>
                <a:cs typeface="Times New Roman" pitchFamily="18" charset="0"/>
              </a:rPr>
              <a:t>KCl</a:t>
            </a:r>
            <a:r>
              <a:rPr lang="en-US" sz="2400" dirty="0">
                <a:latin typeface="Times New Roman" pitchFamily="18" charset="0"/>
                <a:ea typeface="Times New Roman" pitchFamily="18" charset="0"/>
                <a:cs typeface="Times New Roman" pitchFamily="18" charset="0"/>
              </a:rPr>
              <a:t> sol. is filled in the left side tube which helps to make a connection through a salt bridge with the other electrode, which potential has to be determined.</a:t>
            </a:r>
            <a:endParaRPr lang="en-US" sz="2400" dirty="0">
              <a:latin typeface="Times New Roman" pitchFamily="18" charset="0"/>
              <a:cs typeface="Times New Roman" pitchFamily="18" charset="0"/>
            </a:endParaRPr>
          </a:p>
          <a:p>
            <a:pPr algn="just" eaLnBrk="0" fontAlgn="base" hangingPunct="0">
              <a:spcBef>
                <a:spcPct val="0"/>
              </a:spcBef>
              <a:spcAft>
                <a:spcPct val="0"/>
              </a:spcAft>
            </a:pPr>
            <a:r>
              <a:rPr lang="en-US" sz="2400" dirty="0">
                <a:latin typeface="Times New Roman" pitchFamily="18" charset="0"/>
                <a:ea typeface="Times New Roman" pitchFamily="18" charset="0"/>
                <a:cs typeface="Times New Roman" pitchFamily="18" charset="0"/>
              </a:rPr>
              <a:t>    </a:t>
            </a:r>
          </a:p>
          <a:p>
            <a:pPr algn="just" eaLnBrk="0" fontAlgn="base" hangingPunct="0">
              <a:spcBef>
                <a:spcPct val="0"/>
              </a:spcBef>
              <a:spcAft>
                <a:spcPct val="0"/>
              </a:spcAft>
              <a:buFont typeface="Wingdings" pitchFamily="2" charset="2"/>
              <a:buChar char="Ø"/>
            </a:pPr>
            <a:r>
              <a:rPr lang="en-US" sz="2400" dirty="0">
                <a:latin typeface="Times New Roman" pitchFamily="18" charset="0"/>
                <a:ea typeface="Times New Roman" pitchFamily="18" charset="0"/>
                <a:cs typeface="Times New Roman" pitchFamily="18" charset="0"/>
              </a:rPr>
              <a:t> A ‘pt’ wire is sealed into a glass tube as shown in the fig which is in contact with Hg.</a:t>
            </a:r>
          </a:p>
          <a:p>
            <a:pPr algn="just" eaLnBrk="0" fontAlgn="base" hangingPunct="0">
              <a:spcBef>
                <a:spcPct val="0"/>
              </a:spcBef>
              <a:spcAft>
                <a:spcPct val="0"/>
              </a:spcAft>
            </a:pPr>
            <a:endParaRPr lang="en-US" sz="2400" dirty="0">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buFont typeface="Wingdings" pitchFamily="2" charset="2"/>
              <a:buChar char="Ø"/>
            </a:pPr>
            <a:r>
              <a:rPr lang="en-US" sz="2400" dirty="0">
                <a:latin typeface="Times New Roman" pitchFamily="18" charset="0"/>
                <a:ea typeface="Times New Roman" pitchFamily="18" charset="0"/>
                <a:cs typeface="Times New Roman" pitchFamily="18" charset="0"/>
              </a:rPr>
              <a:t>When the cell is set up it is immersed in the given solution. </a:t>
            </a:r>
            <a:endParaRPr lang="en-US" sz="2400" dirty="0">
              <a:latin typeface="Times New Roman" pitchFamily="18" charset="0"/>
              <a:cs typeface="Times New Roman" pitchFamily="18" charset="0"/>
            </a:endParaRPr>
          </a:p>
        </p:txBody>
      </p:sp>
      <p:sp>
        <p:nvSpPr>
          <p:cNvPr id="4" name="Rectangle 3"/>
          <p:cNvSpPr/>
          <p:nvPr/>
        </p:nvSpPr>
        <p:spPr>
          <a:xfrm>
            <a:off x="3505200" y="1"/>
            <a:ext cx="3810000" cy="646331"/>
          </a:xfrm>
          <a:prstGeom prst="rect">
            <a:avLst/>
          </a:prstGeom>
        </p:spPr>
        <p:txBody>
          <a:bodyPr wrap="square">
            <a:spAutoFit/>
          </a:bodyPr>
          <a:lstStyle/>
          <a:p>
            <a:pPr algn="just"/>
            <a:r>
              <a:rPr lang="en-US" sz="2400" dirty="0">
                <a:latin typeface="Times New Roman" pitchFamily="18" charset="0"/>
                <a:ea typeface="Times New Roman" pitchFamily="18" charset="0"/>
                <a:cs typeface="Times New Roman" pitchFamily="18" charset="0"/>
              </a:rPr>
              <a:t> </a:t>
            </a:r>
            <a:r>
              <a:rPr lang="en-US" sz="3600" dirty="0">
                <a:solidFill>
                  <a:srgbClr val="00B050"/>
                </a:solidFill>
                <a:latin typeface="Times New Roman" pitchFamily="18" charset="0"/>
                <a:ea typeface="Times New Roman" pitchFamily="18" charset="0"/>
                <a:cs typeface="Times New Roman" pitchFamily="18" charset="0"/>
              </a:rPr>
              <a:t>Calomel electrode </a:t>
            </a:r>
            <a:endParaRPr lang="en-US" sz="3600" dirty="0">
              <a:solidFill>
                <a:srgbClr val="00B05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Tasks for the Olympiad 2023</Template>
  <TotalTime>1035</TotalTime>
  <Words>1497</Words>
  <Application>Microsoft Office PowerPoint</Application>
  <PresentationFormat>Широкоэкранный</PresentationFormat>
  <Paragraphs>203</Paragraphs>
  <Slides>27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Arial</vt:lpstr>
      <vt:lpstr>Calibri</vt:lpstr>
      <vt:lpstr>Calibri Light</vt:lpstr>
      <vt:lpstr>Times New Roman</vt:lpstr>
      <vt:lpstr>Wingdings</vt:lpstr>
      <vt:lpstr>Тема Office</vt:lpstr>
      <vt:lpstr>Batteries and their varieties based on high-energy electrochemical systems</vt:lpstr>
      <vt:lpstr>Презентация PowerPoint</vt:lpstr>
      <vt:lpstr>Презентация PowerPoint</vt:lpstr>
      <vt:lpstr>Презентация PowerPoint</vt:lpstr>
      <vt:lpstr>Презентация PowerPoint</vt:lpstr>
      <vt:lpstr>     Types of electrodes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Glass electrode diagram</vt:lpstr>
      <vt:lpstr>   Nernst equation</vt:lpstr>
      <vt:lpstr>Презентация PowerPoint</vt:lpstr>
      <vt:lpstr>     Electrochemical series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Methanol-oxygen fuel cell:</vt:lpstr>
      <vt:lpstr>    Reactions:</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Jdfv dn    mdv</dc:title>
  <dc:creator>Csavdari Alexandra</dc:creator>
  <cp:lastModifiedBy>Olzhas Kaupbay</cp:lastModifiedBy>
  <cp:revision>95</cp:revision>
  <dcterms:created xsi:type="dcterms:W3CDTF">2019-08-21T09:38:45Z</dcterms:created>
  <dcterms:modified xsi:type="dcterms:W3CDTF">2023-11-08T10:58:05Z</dcterms:modified>
</cp:coreProperties>
</file>